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6"/>
  </p:notesMasterIdLst>
  <p:sldIdLst>
    <p:sldId id="256" r:id="rId3"/>
    <p:sldId id="259" r:id="rId4"/>
    <p:sldId id="420" r:id="rId5"/>
    <p:sldId id="260" r:id="rId6"/>
    <p:sldId id="261" r:id="rId7"/>
    <p:sldId id="421" r:id="rId8"/>
    <p:sldId id="262" r:id="rId9"/>
    <p:sldId id="263" r:id="rId10"/>
    <p:sldId id="408" r:id="rId11"/>
    <p:sldId id="414" r:id="rId12"/>
    <p:sldId id="419" r:id="rId13"/>
    <p:sldId id="410" r:id="rId14"/>
    <p:sldId id="415" r:id="rId15"/>
    <p:sldId id="416" r:id="rId16"/>
    <p:sldId id="412" r:id="rId17"/>
    <p:sldId id="413" r:id="rId18"/>
    <p:sldId id="417" r:id="rId19"/>
    <p:sldId id="418" r:id="rId20"/>
    <p:sldId id="404" r:id="rId21"/>
    <p:sldId id="257" r:id="rId22"/>
    <p:sldId id="405" r:id="rId23"/>
    <p:sldId id="267" r:id="rId24"/>
    <p:sldId id="279" r:id="rId25"/>
    <p:sldId id="268" r:id="rId26"/>
    <p:sldId id="271" r:id="rId27"/>
    <p:sldId id="272" r:id="rId28"/>
    <p:sldId id="269" r:id="rId29"/>
    <p:sldId id="273" r:id="rId30"/>
    <p:sldId id="274" r:id="rId31"/>
    <p:sldId id="258" r:id="rId32"/>
    <p:sldId id="264" r:id="rId33"/>
    <p:sldId id="266" r:id="rId34"/>
    <p:sldId id="281" r:id="rId35"/>
    <p:sldId id="270" r:id="rId36"/>
    <p:sldId id="275" r:id="rId37"/>
    <p:sldId id="276" r:id="rId38"/>
    <p:sldId id="278" r:id="rId39"/>
    <p:sldId id="280" r:id="rId40"/>
    <p:sldId id="265" r:id="rId41"/>
    <p:sldId id="406" r:id="rId42"/>
    <p:sldId id="407" r:id="rId43"/>
    <p:sldId id="282" r:id="rId44"/>
    <p:sldId id="2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34"/>
    <p:restoredTop sz="96327"/>
  </p:normalViewPr>
  <p:slideViewPr>
    <p:cSldViewPr snapToGrid="0" snapToObjects="1">
      <p:cViewPr varScale="1">
        <p:scale>
          <a:sx n="128" d="100"/>
          <a:sy n="128" d="100"/>
        </p:scale>
        <p:origin x="7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37810E-0EC2-4558-88AA-DF3BA361C6B0}" type="doc">
      <dgm:prSet loTypeId="urn:microsoft.com/office/officeart/2005/8/layout/hierarchy3" loCatId="relationship" qsTypeId="urn:microsoft.com/office/officeart/2005/8/quickstyle/simple1" qsCatId="simple" csTypeId="urn:microsoft.com/office/officeart/2005/8/colors/accent2_2" csCatId="accent2" phldr="1"/>
      <dgm:spPr/>
      <dgm:t>
        <a:bodyPr/>
        <a:lstStyle/>
        <a:p>
          <a:endParaRPr lang="en-US"/>
        </a:p>
      </dgm:t>
    </dgm:pt>
    <dgm:pt modelId="{47167624-9050-4F42-82EC-3993539293BE}">
      <dgm:prSet phldrT="[Text]" custT="1"/>
      <dgm:spPr/>
      <dgm:t>
        <a:bodyPr/>
        <a:lstStyle/>
        <a:p>
          <a:pPr algn="ctr"/>
          <a:r>
            <a:rPr lang="en-US" sz="1050" dirty="0" err="1"/>
            <a:t>Contol</a:t>
          </a:r>
          <a:r>
            <a:rPr lang="en-US" sz="1050" dirty="0"/>
            <a:t> Point Id 100</a:t>
          </a:r>
        </a:p>
        <a:p>
          <a:pPr algn="l"/>
          <a:r>
            <a:rPr lang="en-US" sz="1000" dirty="0"/>
            <a:t>Type=Free, Constrained, Fixed</a:t>
          </a:r>
        </a:p>
        <a:p>
          <a:pPr algn="l"/>
          <a:r>
            <a:rPr lang="en-US" sz="1000" dirty="0" err="1"/>
            <a:t>Apriori</a:t>
          </a:r>
          <a:r>
            <a:rPr lang="en-US" sz="1000" dirty="0"/>
            <a:t> Latitude=</a:t>
          </a:r>
        </a:p>
        <a:p>
          <a:pPr algn="l"/>
          <a:r>
            <a:rPr lang="en-US" sz="1000" dirty="0" err="1"/>
            <a:t>Apriori</a:t>
          </a:r>
          <a:r>
            <a:rPr lang="en-US" sz="1000" dirty="0"/>
            <a:t> Longitude=</a:t>
          </a:r>
        </a:p>
        <a:p>
          <a:pPr algn="l"/>
          <a:r>
            <a:rPr lang="en-US" sz="1000" dirty="0" err="1"/>
            <a:t>Apriori</a:t>
          </a:r>
          <a:r>
            <a:rPr lang="en-US" sz="1000" dirty="0"/>
            <a:t> Radius=</a:t>
          </a:r>
        </a:p>
        <a:p>
          <a:pPr algn="l"/>
          <a:r>
            <a:rPr lang="en-US" sz="1000" dirty="0"/>
            <a:t>Ignore=False/True</a:t>
          </a:r>
        </a:p>
      </dgm:t>
    </dgm:pt>
    <dgm:pt modelId="{D5805604-1F44-4681-82FB-13985263D018}" type="parTrans" cxnId="{DB1E3332-67C8-4D7F-9DC6-66033011BA81}">
      <dgm:prSet/>
      <dgm:spPr/>
      <dgm:t>
        <a:bodyPr/>
        <a:lstStyle/>
        <a:p>
          <a:endParaRPr lang="en-US"/>
        </a:p>
      </dgm:t>
    </dgm:pt>
    <dgm:pt modelId="{FEBB7691-97F2-4B1E-82D5-0B6F61168D29}" type="sibTrans" cxnId="{DB1E3332-67C8-4D7F-9DC6-66033011BA81}">
      <dgm:prSet/>
      <dgm:spPr/>
      <dgm:t>
        <a:bodyPr/>
        <a:lstStyle/>
        <a:p>
          <a:endParaRPr lang="en-US"/>
        </a:p>
      </dgm:t>
    </dgm:pt>
    <dgm:pt modelId="{DDDE1F4C-DFE0-4267-99F8-3C270544AF2E}">
      <dgm:prSet phldrT="[Text]"/>
      <dgm:spPr/>
      <dgm:t>
        <a:bodyPr/>
        <a:lstStyle/>
        <a:p>
          <a:pPr algn="ctr"/>
          <a:r>
            <a:rPr lang="en-US" b="1" dirty="0"/>
            <a:t>Measurement 1</a:t>
          </a:r>
        </a:p>
        <a:p>
          <a:pPr algn="l"/>
          <a:r>
            <a:rPr lang="en-US" dirty="0"/>
            <a:t>Serial Number=AA</a:t>
          </a:r>
        </a:p>
        <a:p>
          <a:pPr algn="l"/>
          <a:r>
            <a:rPr lang="en-US" dirty="0" err="1"/>
            <a:t>MeasureType</a:t>
          </a:r>
          <a:r>
            <a:rPr lang="en-US" dirty="0"/>
            <a:t>=Candidate, Sub-Pixel, Manual</a:t>
          </a:r>
        </a:p>
        <a:p>
          <a:pPr algn="l"/>
          <a:r>
            <a:rPr lang="en-US" b="1" dirty="0"/>
            <a:t>Reference=True</a:t>
          </a:r>
        </a:p>
        <a:p>
          <a:pPr algn="l"/>
          <a:r>
            <a:rPr lang="en-US" dirty="0"/>
            <a:t>Sample=</a:t>
          </a:r>
        </a:p>
        <a:p>
          <a:pPr algn="l"/>
          <a:r>
            <a:rPr lang="en-US" dirty="0"/>
            <a:t>Line=</a:t>
          </a:r>
        </a:p>
        <a:p>
          <a:pPr algn="l"/>
          <a:r>
            <a:rPr lang="en-US" dirty="0"/>
            <a:t>Ignore=False/True</a:t>
          </a:r>
        </a:p>
      </dgm:t>
    </dgm:pt>
    <dgm:pt modelId="{D165711E-2811-423D-B586-88C88D95E4A4}" type="parTrans" cxnId="{62813BB6-0672-4BC7-9866-4400EF1C1B38}">
      <dgm:prSet/>
      <dgm:spPr/>
      <dgm:t>
        <a:bodyPr/>
        <a:lstStyle/>
        <a:p>
          <a:endParaRPr lang="en-US"/>
        </a:p>
      </dgm:t>
    </dgm:pt>
    <dgm:pt modelId="{545DE63B-0B04-45ED-ACDE-1E235E459E49}" type="sibTrans" cxnId="{62813BB6-0672-4BC7-9866-4400EF1C1B38}">
      <dgm:prSet/>
      <dgm:spPr/>
      <dgm:t>
        <a:bodyPr/>
        <a:lstStyle/>
        <a:p>
          <a:endParaRPr lang="en-US"/>
        </a:p>
      </dgm:t>
    </dgm:pt>
    <dgm:pt modelId="{4399F798-7494-46B8-8D5F-A71CA775CF11}">
      <dgm:prSet phldrT="[Text]" custT="1"/>
      <dgm:spPr/>
      <dgm:t>
        <a:bodyPr/>
        <a:lstStyle/>
        <a:p>
          <a:pPr algn="ctr"/>
          <a:r>
            <a:rPr lang="en-US" sz="1050" dirty="0"/>
            <a:t>Control Point Id 200</a:t>
          </a:r>
        </a:p>
        <a:p>
          <a:pPr algn="l"/>
          <a:r>
            <a:rPr lang="en-US" sz="1000" dirty="0"/>
            <a:t>Type=Free, Constrained, Fixed</a:t>
          </a:r>
        </a:p>
        <a:p>
          <a:pPr algn="l"/>
          <a:r>
            <a:rPr lang="en-US" sz="1000" dirty="0" err="1"/>
            <a:t>Apriori</a:t>
          </a:r>
          <a:r>
            <a:rPr lang="en-US" sz="1000" dirty="0"/>
            <a:t> Latitude=</a:t>
          </a:r>
        </a:p>
        <a:p>
          <a:pPr algn="l"/>
          <a:r>
            <a:rPr lang="en-US" sz="1000" dirty="0" err="1"/>
            <a:t>Apriori</a:t>
          </a:r>
          <a:r>
            <a:rPr lang="en-US" sz="1000" dirty="0"/>
            <a:t> Longitude=</a:t>
          </a:r>
        </a:p>
        <a:p>
          <a:pPr algn="l"/>
          <a:r>
            <a:rPr lang="en-US" sz="1000" dirty="0" err="1"/>
            <a:t>Apriori</a:t>
          </a:r>
          <a:r>
            <a:rPr lang="en-US" sz="1000" dirty="0"/>
            <a:t> Radius=</a:t>
          </a:r>
        </a:p>
        <a:p>
          <a:pPr algn="l"/>
          <a:r>
            <a:rPr lang="en-US" sz="1000" dirty="0"/>
            <a:t>Ignore=False/True</a:t>
          </a:r>
        </a:p>
      </dgm:t>
    </dgm:pt>
    <dgm:pt modelId="{BC7F927B-438B-43BC-B8C2-777BA3B01756}" type="parTrans" cxnId="{71E0495E-4421-416C-A633-2FEADB325F2E}">
      <dgm:prSet/>
      <dgm:spPr/>
      <dgm:t>
        <a:bodyPr/>
        <a:lstStyle/>
        <a:p>
          <a:endParaRPr lang="en-US"/>
        </a:p>
      </dgm:t>
    </dgm:pt>
    <dgm:pt modelId="{E97CEEA4-00A8-4CDD-8644-890E8E6C2591}" type="sibTrans" cxnId="{71E0495E-4421-416C-A633-2FEADB325F2E}">
      <dgm:prSet/>
      <dgm:spPr/>
      <dgm:t>
        <a:bodyPr/>
        <a:lstStyle/>
        <a:p>
          <a:endParaRPr lang="en-US"/>
        </a:p>
      </dgm:t>
    </dgm:pt>
    <dgm:pt modelId="{63F81EE3-523E-42C7-B559-79AC59267EA8}">
      <dgm:prSet phldrT="[Text]"/>
      <dgm:spPr/>
      <dgm:t>
        <a:bodyPr/>
        <a:lstStyle/>
        <a:p>
          <a:pPr algn="ctr"/>
          <a:r>
            <a:rPr lang="en-US" b="1" dirty="0" err="1"/>
            <a:t>Measurment</a:t>
          </a:r>
          <a:r>
            <a:rPr lang="en-US" b="1" dirty="0"/>
            <a:t> 1</a:t>
          </a:r>
        </a:p>
        <a:p>
          <a:pPr algn="l"/>
          <a:r>
            <a:rPr lang="en-US" dirty="0"/>
            <a:t>Serial Number=AA</a:t>
          </a:r>
        </a:p>
        <a:p>
          <a:pPr algn="l"/>
          <a:r>
            <a:rPr lang="en-US" dirty="0" err="1"/>
            <a:t>MeasureType</a:t>
          </a:r>
          <a:r>
            <a:rPr lang="en-US" dirty="0"/>
            <a:t>=Candidate, Sub-</a:t>
          </a:r>
          <a:r>
            <a:rPr lang="en-US" dirty="0" err="1"/>
            <a:t>Pixel,Manual</a:t>
          </a:r>
          <a:endParaRPr lang="en-US" dirty="0"/>
        </a:p>
        <a:p>
          <a:pPr algn="l"/>
          <a:r>
            <a:rPr lang="en-US" dirty="0"/>
            <a:t>Reference=False</a:t>
          </a:r>
        </a:p>
        <a:p>
          <a:pPr algn="l"/>
          <a:r>
            <a:rPr lang="en-US" dirty="0"/>
            <a:t>Sample=</a:t>
          </a:r>
        </a:p>
        <a:p>
          <a:pPr algn="l"/>
          <a:r>
            <a:rPr lang="en-US" dirty="0"/>
            <a:t>Line=</a:t>
          </a:r>
        </a:p>
        <a:p>
          <a:pPr algn="l"/>
          <a:r>
            <a:rPr lang="en-US" dirty="0"/>
            <a:t>Ignore=False/True</a:t>
          </a:r>
        </a:p>
      </dgm:t>
    </dgm:pt>
    <dgm:pt modelId="{F1FCF71B-E28F-4581-A5D4-A09C72C78B70}" type="parTrans" cxnId="{72CC6153-8331-4C4F-BEB0-26A2E4C7324F}">
      <dgm:prSet/>
      <dgm:spPr/>
      <dgm:t>
        <a:bodyPr/>
        <a:lstStyle/>
        <a:p>
          <a:endParaRPr lang="en-US"/>
        </a:p>
      </dgm:t>
    </dgm:pt>
    <dgm:pt modelId="{523FC413-F2EE-4EB8-B6D3-31BE56E4D221}" type="sibTrans" cxnId="{72CC6153-8331-4C4F-BEB0-26A2E4C7324F}">
      <dgm:prSet/>
      <dgm:spPr/>
      <dgm:t>
        <a:bodyPr/>
        <a:lstStyle/>
        <a:p>
          <a:endParaRPr lang="en-US"/>
        </a:p>
      </dgm:t>
    </dgm:pt>
    <dgm:pt modelId="{2F3946E6-545C-4747-8DFE-3028EAC6F576}">
      <dgm:prSet phldrT="[Text]"/>
      <dgm:spPr/>
      <dgm:t>
        <a:bodyPr/>
        <a:lstStyle/>
        <a:p>
          <a:pPr algn="ctr"/>
          <a:r>
            <a:rPr lang="en-US" b="1" dirty="0"/>
            <a:t>Measurement 2</a:t>
          </a:r>
        </a:p>
        <a:p>
          <a:pPr algn="l"/>
          <a:r>
            <a:rPr lang="en-US" dirty="0"/>
            <a:t>Serial Number=BB</a:t>
          </a:r>
        </a:p>
        <a:p>
          <a:pPr algn="l"/>
          <a:r>
            <a:rPr lang="en-US" dirty="0" err="1"/>
            <a:t>MeasureType</a:t>
          </a:r>
          <a:r>
            <a:rPr lang="en-US" dirty="0"/>
            <a:t>=</a:t>
          </a:r>
          <a:r>
            <a:rPr lang="en-US" dirty="0" err="1"/>
            <a:t>Candidate,Sub-Pixel,Manual</a:t>
          </a:r>
          <a:endParaRPr lang="en-US" dirty="0"/>
        </a:p>
        <a:p>
          <a:pPr algn="l"/>
          <a:r>
            <a:rPr lang="en-US" b="1" dirty="0"/>
            <a:t>Reference=True</a:t>
          </a:r>
        </a:p>
        <a:p>
          <a:pPr algn="l"/>
          <a:r>
            <a:rPr lang="en-US" dirty="0"/>
            <a:t>Sample=</a:t>
          </a:r>
        </a:p>
        <a:p>
          <a:pPr algn="l"/>
          <a:r>
            <a:rPr lang="en-US" dirty="0"/>
            <a:t>Line=</a:t>
          </a:r>
        </a:p>
        <a:p>
          <a:pPr algn="l"/>
          <a:r>
            <a:rPr lang="en-US" dirty="0"/>
            <a:t>Ignore=False/True</a:t>
          </a:r>
        </a:p>
      </dgm:t>
    </dgm:pt>
    <dgm:pt modelId="{58BC0BA4-1EC7-44BB-96CC-4175721499CD}" type="parTrans" cxnId="{994809A2-BD19-43B8-AA85-597B9E91C730}">
      <dgm:prSet/>
      <dgm:spPr/>
      <dgm:t>
        <a:bodyPr/>
        <a:lstStyle/>
        <a:p>
          <a:endParaRPr lang="en-US"/>
        </a:p>
      </dgm:t>
    </dgm:pt>
    <dgm:pt modelId="{67287EBE-02B3-4AD7-87B7-497034A912B9}" type="sibTrans" cxnId="{994809A2-BD19-43B8-AA85-597B9E91C730}">
      <dgm:prSet/>
      <dgm:spPr/>
      <dgm:t>
        <a:bodyPr/>
        <a:lstStyle/>
        <a:p>
          <a:endParaRPr lang="en-US"/>
        </a:p>
      </dgm:t>
    </dgm:pt>
    <dgm:pt modelId="{48928C8A-CDF1-4188-87D7-0B6436DC1BB2}">
      <dgm:prSet phldrT="[Text]"/>
      <dgm:spPr/>
      <dgm:t>
        <a:bodyPr/>
        <a:lstStyle/>
        <a:p>
          <a:pPr algn="ctr"/>
          <a:r>
            <a:rPr lang="en-US" b="1" dirty="0"/>
            <a:t>Measurement 3</a:t>
          </a:r>
        </a:p>
        <a:p>
          <a:pPr algn="l"/>
          <a:r>
            <a:rPr lang="en-US" dirty="0"/>
            <a:t>Serial Number=CC</a:t>
          </a:r>
        </a:p>
        <a:p>
          <a:pPr algn="l"/>
          <a:r>
            <a:rPr lang="en-US" dirty="0" err="1"/>
            <a:t>MeasureType</a:t>
          </a:r>
          <a:r>
            <a:rPr lang="en-US" dirty="0"/>
            <a:t>=</a:t>
          </a:r>
          <a:r>
            <a:rPr lang="en-US" dirty="0" err="1"/>
            <a:t>Candidate,Sub-Pixel,Manual</a:t>
          </a:r>
          <a:endParaRPr lang="en-US" dirty="0"/>
        </a:p>
        <a:p>
          <a:pPr algn="l"/>
          <a:r>
            <a:rPr lang="en-US" dirty="0"/>
            <a:t>Reference=False</a:t>
          </a:r>
        </a:p>
        <a:p>
          <a:pPr algn="l"/>
          <a:r>
            <a:rPr lang="en-US" dirty="0"/>
            <a:t>Sample=</a:t>
          </a:r>
        </a:p>
        <a:p>
          <a:pPr algn="l"/>
          <a:r>
            <a:rPr lang="en-US" dirty="0"/>
            <a:t>Line=</a:t>
          </a:r>
        </a:p>
        <a:p>
          <a:pPr algn="l"/>
          <a:r>
            <a:rPr lang="en-US" dirty="0"/>
            <a:t>Ignore=False/True</a:t>
          </a:r>
        </a:p>
      </dgm:t>
    </dgm:pt>
    <dgm:pt modelId="{E1874C00-FA8D-406F-B837-8157775CFC2F}" type="parTrans" cxnId="{2DE5872D-7150-497A-AABE-399166253A77}">
      <dgm:prSet/>
      <dgm:spPr/>
      <dgm:t>
        <a:bodyPr/>
        <a:lstStyle/>
        <a:p>
          <a:endParaRPr lang="en-US"/>
        </a:p>
      </dgm:t>
    </dgm:pt>
    <dgm:pt modelId="{FEA0AB94-90AF-4282-87B0-7D83D18F12A5}" type="sibTrans" cxnId="{2DE5872D-7150-497A-AABE-399166253A77}">
      <dgm:prSet/>
      <dgm:spPr/>
      <dgm:t>
        <a:bodyPr/>
        <a:lstStyle/>
        <a:p>
          <a:endParaRPr lang="en-US"/>
        </a:p>
      </dgm:t>
    </dgm:pt>
    <dgm:pt modelId="{B1076AD0-50A8-47AD-8581-3F457807B0AF}">
      <dgm:prSet phldrT="[Text]"/>
      <dgm:spPr/>
      <dgm:t>
        <a:bodyPr/>
        <a:lstStyle/>
        <a:p>
          <a:pPr algn="ctr"/>
          <a:r>
            <a:rPr lang="en-US" b="1" dirty="0"/>
            <a:t>Measurement 2</a:t>
          </a:r>
        </a:p>
        <a:p>
          <a:pPr algn="l"/>
          <a:r>
            <a:rPr lang="en-US" dirty="0"/>
            <a:t>Serial Number=DD</a:t>
          </a:r>
        </a:p>
        <a:p>
          <a:pPr algn="l"/>
          <a:r>
            <a:rPr lang="en-US" dirty="0" err="1"/>
            <a:t>MeasureType</a:t>
          </a:r>
          <a:r>
            <a:rPr lang="en-US" dirty="0"/>
            <a:t>=</a:t>
          </a:r>
          <a:r>
            <a:rPr lang="en-US" dirty="0" err="1"/>
            <a:t>Candidaet,Sub-Pixel,Manual</a:t>
          </a:r>
          <a:endParaRPr lang="en-US" dirty="0"/>
        </a:p>
        <a:p>
          <a:pPr algn="l"/>
          <a:r>
            <a:rPr lang="en-US" dirty="0"/>
            <a:t>Reference=False</a:t>
          </a:r>
        </a:p>
        <a:p>
          <a:pPr algn="l"/>
          <a:r>
            <a:rPr lang="en-US" dirty="0"/>
            <a:t>Sample=</a:t>
          </a:r>
        </a:p>
        <a:p>
          <a:pPr algn="l"/>
          <a:r>
            <a:rPr lang="en-US" dirty="0"/>
            <a:t>Line=</a:t>
          </a:r>
        </a:p>
        <a:p>
          <a:pPr algn="l"/>
          <a:r>
            <a:rPr lang="en-US" dirty="0"/>
            <a:t>Ignore=False/True</a:t>
          </a:r>
        </a:p>
      </dgm:t>
    </dgm:pt>
    <dgm:pt modelId="{08ADEE96-E712-433E-86BE-1884022E2347}" type="sibTrans" cxnId="{94FA3993-9C21-4E36-B835-DE12A23A8745}">
      <dgm:prSet/>
      <dgm:spPr/>
      <dgm:t>
        <a:bodyPr/>
        <a:lstStyle/>
        <a:p>
          <a:endParaRPr lang="en-US"/>
        </a:p>
      </dgm:t>
    </dgm:pt>
    <dgm:pt modelId="{45D8551E-B47B-4BC4-8C16-70C8830EDE14}" type="parTrans" cxnId="{94FA3993-9C21-4E36-B835-DE12A23A8745}">
      <dgm:prSet/>
      <dgm:spPr/>
      <dgm:t>
        <a:bodyPr/>
        <a:lstStyle/>
        <a:p>
          <a:endParaRPr lang="en-US"/>
        </a:p>
      </dgm:t>
    </dgm:pt>
    <dgm:pt modelId="{E7F55E86-48C3-4A0C-86EE-1AE666997783}" type="pres">
      <dgm:prSet presAssocID="{6337810E-0EC2-4558-88AA-DF3BA361C6B0}" presName="diagram" presStyleCnt="0">
        <dgm:presLayoutVars>
          <dgm:chPref val="1"/>
          <dgm:dir/>
          <dgm:animOne val="branch"/>
          <dgm:animLvl val="lvl"/>
          <dgm:resizeHandles/>
        </dgm:presLayoutVars>
      </dgm:prSet>
      <dgm:spPr/>
    </dgm:pt>
    <dgm:pt modelId="{E78F6268-1368-471C-A299-917CA4D6B135}" type="pres">
      <dgm:prSet presAssocID="{47167624-9050-4F42-82EC-3993539293BE}" presName="root" presStyleCnt="0"/>
      <dgm:spPr/>
    </dgm:pt>
    <dgm:pt modelId="{EDA98617-0F0E-4D90-9278-7A3863622870}" type="pres">
      <dgm:prSet presAssocID="{47167624-9050-4F42-82EC-3993539293BE}" presName="rootComposite" presStyleCnt="0"/>
      <dgm:spPr/>
    </dgm:pt>
    <dgm:pt modelId="{80E135D5-324B-49CE-B3F4-5262BA43EC45}" type="pres">
      <dgm:prSet presAssocID="{47167624-9050-4F42-82EC-3993539293BE}" presName="rootText" presStyleLbl="node1" presStyleIdx="0" presStyleCnt="2"/>
      <dgm:spPr/>
    </dgm:pt>
    <dgm:pt modelId="{484F5FD1-FD21-4722-A0FA-4ADBFFF14447}" type="pres">
      <dgm:prSet presAssocID="{47167624-9050-4F42-82EC-3993539293BE}" presName="rootConnector" presStyleLbl="node1" presStyleIdx="0" presStyleCnt="2"/>
      <dgm:spPr/>
    </dgm:pt>
    <dgm:pt modelId="{9E43D3ED-36E7-4F55-84EE-BAA854CC64A9}" type="pres">
      <dgm:prSet presAssocID="{47167624-9050-4F42-82EC-3993539293BE}" presName="childShape" presStyleCnt="0"/>
      <dgm:spPr/>
    </dgm:pt>
    <dgm:pt modelId="{40DA5C1F-F5F1-4428-AB4E-34B0FD2E0040}" type="pres">
      <dgm:prSet presAssocID="{D165711E-2811-423D-B586-88C88D95E4A4}" presName="Name13" presStyleLbl="parChTrans1D2" presStyleIdx="0" presStyleCnt="5"/>
      <dgm:spPr/>
    </dgm:pt>
    <dgm:pt modelId="{03DF56D9-FB46-4445-9514-601F44BF22D6}" type="pres">
      <dgm:prSet presAssocID="{DDDE1F4C-DFE0-4267-99F8-3C270544AF2E}" presName="childText" presStyleLbl="bgAcc1" presStyleIdx="0" presStyleCnt="5">
        <dgm:presLayoutVars>
          <dgm:bulletEnabled val="1"/>
        </dgm:presLayoutVars>
      </dgm:prSet>
      <dgm:spPr/>
    </dgm:pt>
    <dgm:pt modelId="{B1D08713-3BD7-4575-9077-4A11EFFD60F2}" type="pres">
      <dgm:prSet presAssocID="{45D8551E-B47B-4BC4-8C16-70C8830EDE14}" presName="Name13" presStyleLbl="parChTrans1D2" presStyleIdx="1" presStyleCnt="5"/>
      <dgm:spPr/>
    </dgm:pt>
    <dgm:pt modelId="{8F7B5B29-7641-4D41-9960-52B80362B35A}" type="pres">
      <dgm:prSet presAssocID="{B1076AD0-50A8-47AD-8581-3F457807B0AF}" presName="childText" presStyleLbl="bgAcc1" presStyleIdx="1" presStyleCnt="5">
        <dgm:presLayoutVars>
          <dgm:bulletEnabled val="1"/>
        </dgm:presLayoutVars>
      </dgm:prSet>
      <dgm:spPr/>
    </dgm:pt>
    <dgm:pt modelId="{B12E4A17-ACB8-470C-8D3B-D9D7A9166DDA}" type="pres">
      <dgm:prSet presAssocID="{E1874C00-FA8D-406F-B837-8157775CFC2F}" presName="Name13" presStyleLbl="parChTrans1D2" presStyleIdx="2" presStyleCnt="5"/>
      <dgm:spPr/>
    </dgm:pt>
    <dgm:pt modelId="{38F3D09B-5706-44CE-9B76-354E0B56763A}" type="pres">
      <dgm:prSet presAssocID="{48928C8A-CDF1-4188-87D7-0B6436DC1BB2}" presName="childText" presStyleLbl="bgAcc1" presStyleIdx="2" presStyleCnt="5">
        <dgm:presLayoutVars>
          <dgm:bulletEnabled val="1"/>
        </dgm:presLayoutVars>
      </dgm:prSet>
      <dgm:spPr/>
    </dgm:pt>
    <dgm:pt modelId="{E753BBF1-BC0A-4B3F-8577-A5D2DF2EF5F7}" type="pres">
      <dgm:prSet presAssocID="{4399F798-7494-46B8-8D5F-A71CA775CF11}" presName="root" presStyleCnt="0"/>
      <dgm:spPr/>
    </dgm:pt>
    <dgm:pt modelId="{BED9148B-4C41-457E-A52E-8A751491B19D}" type="pres">
      <dgm:prSet presAssocID="{4399F798-7494-46B8-8D5F-A71CA775CF11}" presName="rootComposite" presStyleCnt="0"/>
      <dgm:spPr/>
    </dgm:pt>
    <dgm:pt modelId="{29E3CA33-FB2D-4A0A-A493-D4C65E716FFA}" type="pres">
      <dgm:prSet presAssocID="{4399F798-7494-46B8-8D5F-A71CA775CF11}" presName="rootText" presStyleLbl="node1" presStyleIdx="1" presStyleCnt="2"/>
      <dgm:spPr/>
    </dgm:pt>
    <dgm:pt modelId="{0E58AB0E-6146-4CF9-9CD1-61D0EC8E7B5E}" type="pres">
      <dgm:prSet presAssocID="{4399F798-7494-46B8-8D5F-A71CA775CF11}" presName="rootConnector" presStyleLbl="node1" presStyleIdx="1" presStyleCnt="2"/>
      <dgm:spPr/>
    </dgm:pt>
    <dgm:pt modelId="{E8B3EB97-5202-479E-A3B7-A2BED1CBB786}" type="pres">
      <dgm:prSet presAssocID="{4399F798-7494-46B8-8D5F-A71CA775CF11}" presName="childShape" presStyleCnt="0"/>
      <dgm:spPr/>
    </dgm:pt>
    <dgm:pt modelId="{DCCD5AA2-F5F8-4742-B90A-3C51AFBE091B}" type="pres">
      <dgm:prSet presAssocID="{F1FCF71B-E28F-4581-A5D4-A09C72C78B70}" presName="Name13" presStyleLbl="parChTrans1D2" presStyleIdx="3" presStyleCnt="5"/>
      <dgm:spPr/>
    </dgm:pt>
    <dgm:pt modelId="{1C3FDB1C-AB74-47BB-8443-096FDF13C924}" type="pres">
      <dgm:prSet presAssocID="{63F81EE3-523E-42C7-B559-79AC59267EA8}" presName="childText" presStyleLbl="bgAcc1" presStyleIdx="3" presStyleCnt="5">
        <dgm:presLayoutVars>
          <dgm:bulletEnabled val="1"/>
        </dgm:presLayoutVars>
      </dgm:prSet>
      <dgm:spPr/>
    </dgm:pt>
    <dgm:pt modelId="{B82862E9-7750-4F66-907B-C718E3C42620}" type="pres">
      <dgm:prSet presAssocID="{58BC0BA4-1EC7-44BB-96CC-4175721499CD}" presName="Name13" presStyleLbl="parChTrans1D2" presStyleIdx="4" presStyleCnt="5"/>
      <dgm:spPr/>
    </dgm:pt>
    <dgm:pt modelId="{6211D245-1695-4365-9526-2D578A03295E}" type="pres">
      <dgm:prSet presAssocID="{2F3946E6-545C-4747-8DFE-3028EAC6F576}" presName="childText" presStyleLbl="bgAcc1" presStyleIdx="4" presStyleCnt="5">
        <dgm:presLayoutVars>
          <dgm:bulletEnabled val="1"/>
        </dgm:presLayoutVars>
      </dgm:prSet>
      <dgm:spPr/>
    </dgm:pt>
  </dgm:ptLst>
  <dgm:cxnLst>
    <dgm:cxn modelId="{4F4F7603-61EA-4C3B-A94F-554B801AD165}" type="presOf" srcId="{47167624-9050-4F42-82EC-3993539293BE}" destId="{80E135D5-324B-49CE-B3F4-5262BA43EC45}" srcOrd="0" destOrd="0" presId="urn:microsoft.com/office/officeart/2005/8/layout/hierarchy3"/>
    <dgm:cxn modelId="{99D29703-576B-4BA9-8C73-6D5097560827}" type="presOf" srcId="{58BC0BA4-1EC7-44BB-96CC-4175721499CD}" destId="{B82862E9-7750-4F66-907B-C718E3C42620}" srcOrd="0" destOrd="0" presId="urn:microsoft.com/office/officeart/2005/8/layout/hierarchy3"/>
    <dgm:cxn modelId="{C144F11C-DEB7-4194-83A2-3B2DE9138867}" type="presOf" srcId="{47167624-9050-4F42-82EC-3993539293BE}" destId="{484F5FD1-FD21-4722-A0FA-4ADBFFF14447}" srcOrd="1" destOrd="0" presId="urn:microsoft.com/office/officeart/2005/8/layout/hierarchy3"/>
    <dgm:cxn modelId="{BB726B2A-DAC9-4202-A964-A4F0D70F5CDD}" type="presOf" srcId="{63F81EE3-523E-42C7-B559-79AC59267EA8}" destId="{1C3FDB1C-AB74-47BB-8443-096FDF13C924}" srcOrd="0" destOrd="0" presId="urn:microsoft.com/office/officeart/2005/8/layout/hierarchy3"/>
    <dgm:cxn modelId="{2DE5872D-7150-497A-AABE-399166253A77}" srcId="{47167624-9050-4F42-82EC-3993539293BE}" destId="{48928C8A-CDF1-4188-87D7-0B6436DC1BB2}" srcOrd="2" destOrd="0" parTransId="{E1874C00-FA8D-406F-B837-8157775CFC2F}" sibTransId="{FEA0AB94-90AF-4282-87B0-7D83D18F12A5}"/>
    <dgm:cxn modelId="{DB1E3332-67C8-4D7F-9DC6-66033011BA81}" srcId="{6337810E-0EC2-4558-88AA-DF3BA361C6B0}" destId="{47167624-9050-4F42-82EC-3993539293BE}" srcOrd="0" destOrd="0" parTransId="{D5805604-1F44-4681-82FB-13985263D018}" sibTransId="{FEBB7691-97F2-4B1E-82D5-0B6F61168D29}"/>
    <dgm:cxn modelId="{8B99933E-4940-46C1-80C4-894C25B4B92A}" type="presOf" srcId="{F1FCF71B-E28F-4581-A5D4-A09C72C78B70}" destId="{DCCD5AA2-F5F8-4742-B90A-3C51AFBE091B}" srcOrd="0" destOrd="0" presId="urn:microsoft.com/office/officeart/2005/8/layout/hierarchy3"/>
    <dgm:cxn modelId="{854DA63E-D3A0-4095-B5B0-0825CA8DEE43}" type="presOf" srcId="{45D8551E-B47B-4BC4-8C16-70C8830EDE14}" destId="{B1D08713-3BD7-4575-9077-4A11EFFD60F2}" srcOrd="0" destOrd="0" presId="urn:microsoft.com/office/officeart/2005/8/layout/hierarchy3"/>
    <dgm:cxn modelId="{64175E47-7084-4806-B665-80751D397EA3}" type="presOf" srcId="{D165711E-2811-423D-B586-88C88D95E4A4}" destId="{40DA5C1F-F5F1-4428-AB4E-34B0FD2E0040}" srcOrd="0" destOrd="0" presId="urn:microsoft.com/office/officeart/2005/8/layout/hierarchy3"/>
    <dgm:cxn modelId="{7739D152-BA3A-468C-AEEE-802AAAFB67CA}" type="presOf" srcId="{DDDE1F4C-DFE0-4267-99F8-3C270544AF2E}" destId="{03DF56D9-FB46-4445-9514-601F44BF22D6}" srcOrd="0" destOrd="0" presId="urn:microsoft.com/office/officeart/2005/8/layout/hierarchy3"/>
    <dgm:cxn modelId="{72CC6153-8331-4C4F-BEB0-26A2E4C7324F}" srcId="{4399F798-7494-46B8-8D5F-A71CA775CF11}" destId="{63F81EE3-523E-42C7-B559-79AC59267EA8}" srcOrd="0" destOrd="0" parTransId="{F1FCF71B-E28F-4581-A5D4-A09C72C78B70}" sibTransId="{523FC413-F2EE-4EB8-B6D3-31BE56E4D221}"/>
    <dgm:cxn modelId="{B30D165E-C56C-44C6-9A31-5DBE3A228FF4}" type="presOf" srcId="{E1874C00-FA8D-406F-B837-8157775CFC2F}" destId="{B12E4A17-ACB8-470C-8D3B-D9D7A9166DDA}" srcOrd="0" destOrd="0" presId="urn:microsoft.com/office/officeart/2005/8/layout/hierarchy3"/>
    <dgm:cxn modelId="{71E0495E-4421-416C-A633-2FEADB325F2E}" srcId="{6337810E-0EC2-4558-88AA-DF3BA361C6B0}" destId="{4399F798-7494-46B8-8D5F-A71CA775CF11}" srcOrd="1" destOrd="0" parTransId="{BC7F927B-438B-43BC-B8C2-777BA3B01756}" sibTransId="{E97CEEA4-00A8-4CDD-8644-890E8E6C2591}"/>
    <dgm:cxn modelId="{94FA3993-9C21-4E36-B835-DE12A23A8745}" srcId="{47167624-9050-4F42-82EC-3993539293BE}" destId="{B1076AD0-50A8-47AD-8581-3F457807B0AF}" srcOrd="1" destOrd="0" parTransId="{45D8551E-B47B-4BC4-8C16-70C8830EDE14}" sibTransId="{08ADEE96-E712-433E-86BE-1884022E2347}"/>
    <dgm:cxn modelId="{184E0C97-A363-4D7B-85B9-55E92EBC9942}" type="presOf" srcId="{B1076AD0-50A8-47AD-8581-3F457807B0AF}" destId="{8F7B5B29-7641-4D41-9960-52B80362B35A}" srcOrd="0" destOrd="0" presId="urn:microsoft.com/office/officeart/2005/8/layout/hierarchy3"/>
    <dgm:cxn modelId="{994809A2-BD19-43B8-AA85-597B9E91C730}" srcId="{4399F798-7494-46B8-8D5F-A71CA775CF11}" destId="{2F3946E6-545C-4747-8DFE-3028EAC6F576}" srcOrd="1" destOrd="0" parTransId="{58BC0BA4-1EC7-44BB-96CC-4175721499CD}" sibTransId="{67287EBE-02B3-4AD7-87B7-497034A912B9}"/>
    <dgm:cxn modelId="{D463AFAA-B1F2-42B6-AE94-1E7D449ED00D}" type="presOf" srcId="{4399F798-7494-46B8-8D5F-A71CA775CF11}" destId="{29E3CA33-FB2D-4A0A-A493-D4C65E716FFA}" srcOrd="0" destOrd="0" presId="urn:microsoft.com/office/officeart/2005/8/layout/hierarchy3"/>
    <dgm:cxn modelId="{62813BB6-0672-4BC7-9866-4400EF1C1B38}" srcId="{47167624-9050-4F42-82EC-3993539293BE}" destId="{DDDE1F4C-DFE0-4267-99F8-3C270544AF2E}" srcOrd="0" destOrd="0" parTransId="{D165711E-2811-423D-B586-88C88D95E4A4}" sibTransId="{545DE63B-0B04-45ED-ACDE-1E235E459E49}"/>
    <dgm:cxn modelId="{032D2DD4-C1D3-49E5-80C3-CDA5DDCE7C5F}" type="presOf" srcId="{4399F798-7494-46B8-8D5F-A71CA775CF11}" destId="{0E58AB0E-6146-4CF9-9CD1-61D0EC8E7B5E}" srcOrd="1" destOrd="0" presId="urn:microsoft.com/office/officeart/2005/8/layout/hierarchy3"/>
    <dgm:cxn modelId="{A841DEE7-08FE-4165-B1CC-517C5F423773}" type="presOf" srcId="{6337810E-0EC2-4558-88AA-DF3BA361C6B0}" destId="{E7F55E86-48C3-4A0C-86EE-1AE666997783}" srcOrd="0" destOrd="0" presId="urn:microsoft.com/office/officeart/2005/8/layout/hierarchy3"/>
    <dgm:cxn modelId="{FE1CADF7-BEFA-4DDB-8669-35D79F9FC1D3}" type="presOf" srcId="{48928C8A-CDF1-4188-87D7-0B6436DC1BB2}" destId="{38F3D09B-5706-44CE-9B76-354E0B56763A}" srcOrd="0" destOrd="0" presId="urn:microsoft.com/office/officeart/2005/8/layout/hierarchy3"/>
    <dgm:cxn modelId="{020151FA-52DE-4BB2-BAA2-1BFB20FB3E80}" type="presOf" srcId="{2F3946E6-545C-4747-8DFE-3028EAC6F576}" destId="{6211D245-1695-4365-9526-2D578A03295E}" srcOrd="0" destOrd="0" presId="urn:microsoft.com/office/officeart/2005/8/layout/hierarchy3"/>
    <dgm:cxn modelId="{583ACF61-638B-45E8-A84E-93EC18BA3C0E}" type="presParOf" srcId="{E7F55E86-48C3-4A0C-86EE-1AE666997783}" destId="{E78F6268-1368-471C-A299-917CA4D6B135}" srcOrd="0" destOrd="0" presId="urn:microsoft.com/office/officeart/2005/8/layout/hierarchy3"/>
    <dgm:cxn modelId="{1163F909-B08D-4FA2-88E8-B75D423E4CEC}" type="presParOf" srcId="{E78F6268-1368-471C-A299-917CA4D6B135}" destId="{EDA98617-0F0E-4D90-9278-7A3863622870}" srcOrd="0" destOrd="0" presId="urn:microsoft.com/office/officeart/2005/8/layout/hierarchy3"/>
    <dgm:cxn modelId="{F882CBB5-5203-4521-9568-C716DE3E1F39}" type="presParOf" srcId="{EDA98617-0F0E-4D90-9278-7A3863622870}" destId="{80E135D5-324B-49CE-B3F4-5262BA43EC45}" srcOrd="0" destOrd="0" presId="urn:microsoft.com/office/officeart/2005/8/layout/hierarchy3"/>
    <dgm:cxn modelId="{9E2DF05F-5156-4500-AE62-011CBE0AAFA7}" type="presParOf" srcId="{EDA98617-0F0E-4D90-9278-7A3863622870}" destId="{484F5FD1-FD21-4722-A0FA-4ADBFFF14447}" srcOrd="1" destOrd="0" presId="urn:microsoft.com/office/officeart/2005/8/layout/hierarchy3"/>
    <dgm:cxn modelId="{D96C7073-B030-42FC-AB23-71983FD27A9A}" type="presParOf" srcId="{E78F6268-1368-471C-A299-917CA4D6B135}" destId="{9E43D3ED-36E7-4F55-84EE-BAA854CC64A9}" srcOrd="1" destOrd="0" presId="urn:microsoft.com/office/officeart/2005/8/layout/hierarchy3"/>
    <dgm:cxn modelId="{5C03B202-3A49-490A-B41E-F8AB3CB2CEDC}" type="presParOf" srcId="{9E43D3ED-36E7-4F55-84EE-BAA854CC64A9}" destId="{40DA5C1F-F5F1-4428-AB4E-34B0FD2E0040}" srcOrd="0" destOrd="0" presId="urn:microsoft.com/office/officeart/2005/8/layout/hierarchy3"/>
    <dgm:cxn modelId="{50DA9BAB-925E-4917-9CFA-8AEAAA225E3A}" type="presParOf" srcId="{9E43D3ED-36E7-4F55-84EE-BAA854CC64A9}" destId="{03DF56D9-FB46-4445-9514-601F44BF22D6}" srcOrd="1" destOrd="0" presId="urn:microsoft.com/office/officeart/2005/8/layout/hierarchy3"/>
    <dgm:cxn modelId="{6316A74A-3A11-4747-B11B-620D2BBF29C1}" type="presParOf" srcId="{9E43D3ED-36E7-4F55-84EE-BAA854CC64A9}" destId="{B1D08713-3BD7-4575-9077-4A11EFFD60F2}" srcOrd="2" destOrd="0" presId="urn:microsoft.com/office/officeart/2005/8/layout/hierarchy3"/>
    <dgm:cxn modelId="{1C481258-8298-4CBA-8691-EB364E2A0C4B}" type="presParOf" srcId="{9E43D3ED-36E7-4F55-84EE-BAA854CC64A9}" destId="{8F7B5B29-7641-4D41-9960-52B80362B35A}" srcOrd="3" destOrd="0" presId="urn:microsoft.com/office/officeart/2005/8/layout/hierarchy3"/>
    <dgm:cxn modelId="{557DD726-8FEA-4536-AD3A-FE21301EB097}" type="presParOf" srcId="{9E43D3ED-36E7-4F55-84EE-BAA854CC64A9}" destId="{B12E4A17-ACB8-470C-8D3B-D9D7A9166DDA}" srcOrd="4" destOrd="0" presId="urn:microsoft.com/office/officeart/2005/8/layout/hierarchy3"/>
    <dgm:cxn modelId="{88C052D9-FA6A-4293-9229-6A07E49068D4}" type="presParOf" srcId="{9E43D3ED-36E7-4F55-84EE-BAA854CC64A9}" destId="{38F3D09B-5706-44CE-9B76-354E0B56763A}" srcOrd="5" destOrd="0" presId="urn:microsoft.com/office/officeart/2005/8/layout/hierarchy3"/>
    <dgm:cxn modelId="{3D519A0D-521E-415F-AEE1-608BBFC7161F}" type="presParOf" srcId="{E7F55E86-48C3-4A0C-86EE-1AE666997783}" destId="{E753BBF1-BC0A-4B3F-8577-A5D2DF2EF5F7}" srcOrd="1" destOrd="0" presId="urn:microsoft.com/office/officeart/2005/8/layout/hierarchy3"/>
    <dgm:cxn modelId="{5E9426F7-6484-4256-BFBD-F396266F20ED}" type="presParOf" srcId="{E753BBF1-BC0A-4B3F-8577-A5D2DF2EF5F7}" destId="{BED9148B-4C41-457E-A52E-8A751491B19D}" srcOrd="0" destOrd="0" presId="urn:microsoft.com/office/officeart/2005/8/layout/hierarchy3"/>
    <dgm:cxn modelId="{C5A2AB9D-71F3-4C39-8FF4-374444FA0CC6}" type="presParOf" srcId="{BED9148B-4C41-457E-A52E-8A751491B19D}" destId="{29E3CA33-FB2D-4A0A-A493-D4C65E716FFA}" srcOrd="0" destOrd="0" presId="urn:microsoft.com/office/officeart/2005/8/layout/hierarchy3"/>
    <dgm:cxn modelId="{BA0F0F14-48E4-459A-A97C-A8BFC8986F2C}" type="presParOf" srcId="{BED9148B-4C41-457E-A52E-8A751491B19D}" destId="{0E58AB0E-6146-4CF9-9CD1-61D0EC8E7B5E}" srcOrd="1" destOrd="0" presId="urn:microsoft.com/office/officeart/2005/8/layout/hierarchy3"/>
    <dgm:cxn modelId="{B46AC6B6-9150-4C13-BCBA-B0E37B6B2720}" type="presParOf" srcId="{E753BBF1-BC0A-4B3F-8577-A5D2DF2EF5F7}" destId="{E8B3EB97-5202-479E-A3B7-A2BED1CBB786}" srcOrd="1" destOrd="0" presId="urn:microsoft.com/office/officeart/2005/8/layout/hierarchy3"/>
    <dgm:cxn modelId="{453DFD93-D389-4BDB-B704-774AFF91BD77}" type="presParOf" srcId="{E8B3EB97-5202-479E-A3B7-A2BED1CBB786}" destId="{DCCD5AA2-F5F8-4742-B90A-3C51AFBE091B}" srcOrd="0" destOrd="0" presId="urn:microsoft.com/office/officeart/2005/8/layout/hierarchy3"/>
    <dgm:cxn modelId="{1C9EBB3F-BA0A-46C6-892E-4A49F1B2324B}" type="presParOf" srcId="{E8B3EB97-5202-479E-A3B7-A2BED1CBB786}" destId="{1C3FDB1C-AB74-47BB-8443-096FDF13C924}" srcOrd="1" destOrd="0" presId="urn:microsoft.com/office/officeart/2005/8/layout/hierarchy3"/>
    <dgm:cxn modelId="{46219F89-1B15-4ABC-A7A1-296B06019AB5}" type="presParOf" srcId="{E8B3EB97-5202-479E-A3B7-A2BED1CBB786}" destId="{B82862E9-7750-4F66-907B-C718E3C42620}" srcOrd="2" destOrd="0" presId="urn:microsoft.com/office/officeart/2005/8/layout/hierarchy3"/>
    <dgm:cxn modelId="{9284283C-37F8-4AF7-8735-D72E4B7B850D}" type="presParOf" srcId="{E8B3EB97-5202-479E-A3B7-A2BED1CBB786}" destId="{6211D245-1695-4365-9526-2D578A03295E}"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135D5-324B-49CE-B3F4-5262BA43EC45}">
      <dsp:nvSpPr>
        <dsp:cNvPr id="0" name=""/>
        <dsp:cNvSpPr/>
      </dsp:nvSpPr>
      <dsp:spPr>
        <a:xfrm>
          <a:off x="104616" y="2478"/>
          <a:ext cx="2243807" cy="112190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err="1"/>
            <a:t>Contol</a:t>
          </a:r>
          <a:r>
            <a:rPr lang="en-US" sz="1050" kern="1200" dirty="0"/>
            <a:t> Point Id 100</a:t>
          </a:r>
        </a:p>
        <a:p>
          <a:pPr marL="0" lvl="0" indent="0" algn="l" defTabSz="466725">
            <a:lnSpc>
              <a:spcPct val="90000"/>
            </a:lnSpc>
            <a:spcBef>
              <a:spcPct val="0"/>
            </a:spcBef>
            <a:spcAft>
              <a:spcPct val="35000"/>
            </a:spcAft>
            <a:buNone/>
          </a:pPr>
          <a:r>
            <a:rPr lang="en-US" sz="1000" kern="1200" dirty="0"/>
            <a:t>Type=Free, Constrained, Fixed</a:t>
          </a:r>
        </a:p>
        <a:p>
          <a:pPr marL="0" lvl="0" indent="0" algn="l" defTabSz="466725">
            <a:lnSpc>
              <a:spcPct val="90000"/>
            </a:lnSpc>
            <a:spcBef>
              <a:spcPct val="0"/>
            </a:spcBef>
            <a:spcAft>
              <a:spcPct val="35000"/>
            </a:spcAft>
            <a:buNone/>
          </a:pPr>
          <a:r>
            <a:rPr lang="en-US" sz="1000" kern="1200" dirty="0" err="1"/>
            <a:t>Apriori</a:t>
          </a:r>
          <a:r>
            <a:rPr lang="en-US" sz="1000" kern="1200" dirty="0"/>
            <a:t> Latitude=</a:t>
          </a:r>
        </a:p>
        <a:p>
          <a:pPr marL="0" lvl="0" indent="0" algn="l" defTabSz="466725">
            <a:lnSpc>
              <a:spcPct val="90000"/>
            </a:lnSpc>
            <a:spcBef>
              <a:spcPct val="0"/>
            </a:spcBef>
            <a:spcAft>
              <a:spcPct val="35000"/>
            </a:spcAft>
            <a:buNone/>
          </a:pPr>
          <a:r>
            <a:rPr lang="en-US" sz="1000" kern="1200" dirty="0" err="1"/>
            <a:t>Apriori</a:t>
          </a:r>
          <a:r>
            <a:rPr lang="en-US" sz="1000" kern="1200" dirty="0"/>
            <a:t> Longitude=</a:t>
          </a:r>
        </a:p>
        <a:p>
          <a:pPr marL="0" lvl="0" indent="0" algn="l" defTabSz="466725">
            <a:lnSpc>
              <a:spcPct val="90000"/>
            </a:lnSpc>
            <a:spcBef>
              <a:spcPct val="0"/>
            </a:spcBef>
            <a:spcAft>
              <a:spcPct val="35000"/>
            </a:spcAft>
            <a:buNone/>
          </a:pPr>
          <a:r>
            <a:rPr lang="en-US" sz="1000" kern="1200" dirty="0" err="1"/>
            <a:t>Apriori</a:t>
          </a:r>
          <a:r>
            <a:rPr lang="en-US" sz="1000" kern="1200" dirty="0"/>
            <a:t> Radius=</a:t>
          </a:r>
        </a:p>
        <a:p>
          <a:pPr marL="0" lvl="0" indent="0" algn="l" defTabSz="466725">
            <a:lnSpc>
              <a:spcPct val="90000"/>
            </a:lnSpc>
            <a:spcBef>
              <a:spcPct val="0"/>
            </a:spcBef>
            <a:spcAft>
              <a:spcPct val="35000"/>
            </a:spcAft>
            <a:buNone/>
          </a:pPr>
          <a:r>
            <a:rPr lang="en-US" sz="1000" kern="1200" dirty="0"/>
            <a:t>Ignore=False/True</a:t>
          </a:r>
        </a:p>
      </dsp:txBody>
      <dsp:txXfrm>
        <a:off x="137475" y="35337"/>
        <a:ext cx="2178089" cy="1056185"/>
      </dsp:txXfrm>
    </dsp:sp>
    <dsp:sp modelId="{40DA5C1F-F5F1-4428-AB4E-34B0FD2E0040}">
      <dsp:nvSpPr>
        <dsp:cNvPr id="0" name=""/>
        <dsp:cNvSpPr/>
      </dsp:nvSpPr>
      <dsp:spPr>
        <a:xfrm>
          <a:off x="328997" y="1124382"/>
          <a:ext cx="224380" cy="841427"/>
        </a:xfrm>
        <a:custGeom>
          <a:avLst/>
          <a:gdLst/>
          <a:ahLst/>
          <a:cxnLst/>
          <a:rect l="0" t="0" r="0" b="0"/>
          <a:pathLst>
            <a:path>
              <a:moveTo>
                <a:pt x="0" y="0"/>
              </a:moveTo>
              <a:lnTo>
                <a:pt x="0" y="841427"/>
              </a:lnTo>
              <a:lnTo>
                <a:pt x="224380" y="84142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DF56D9-FB46-4445-9514-601F44BF22D6}">
      <dsp:nvSpPr>
        <dsp:cNvPr id="0" name=""/>
        <dsp:cNvSpPr/>
      </dsp:nvSpPr>
      <dsp:spPr>
        <a:xfrm>
          <a:off x="553378" y="1404858"/>
          <a:ext cx="1795045" cy="112190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Measurement 1</a:t>
          </a:r>
        </a:p>
        <a:p>
          <a:pPr marL="0" lvl="0" indent="0" algn="l" defTabSz="311150">
            <a:lnSpc>
              <a:spcPct val="90000"/>
            </a:lnSpc>
            <a:spcBef>
              <a:spcPct val="0"/>
            </a:spcBef>
            <a:spcAft>
              <a:spcPct val="35000"/>
            </a:spcAft>
            <a:buNone/>
          </a:pPr>
          <a:r>
            <a:rPr lang="en-US" sz="700" kern="1200" dirty="0"/>
            <a:t>Serial Number=AA</a:t>
          </a:r>
        </a:p>
        <a:p>
          <a:pPr marL="0" lvl="0" indent="0" algn="l" defTabSz="311150">
            <a:lnSpc>
              <a:spcPct val="90000"/>
            </a:lnSpc>
            <a:spcBef>
              <a:spcPct val="0"/>
            </a:spcBef>
            <a:spcAft>
              <a:spcPct val="35000"/>
            </a:spcAft>
            <a:buNone/>
          </a:pPr>
          <a:r>
            <a:rPr lang="en-US" sz="700" kern="1200" dirty="0" err="1"/>
            <a:t>MeasureType</a:t>
          </a:r>
          <a:r>
            <a:rPr lang="en-US" sz="700" kern="1200" dirty="0"/>
            <a:t>=Candidate, Sub-Pixel, Manual</a:t>
          </a:r>
        </a:p>
        <a:p>
          <a:pPr marL="0" lvl="0" indent="0" algn="l" defTabSz="311150">
            <a:lnSpc>
              <a:spcPct val="90000"/>
            </a:lnSpc>
            <a:spcBef>
              <a:spcPct val="0"/>
            </a:spcBef>
            <a:spcAft>
              <a:spcPct val="35000"/>
            </a:spcAft>
            <a:buNone/>
          </a:pPr>
          <a:r>
            <a:rPr lang="en-US" sz="700" b="1" kern="1200" dirty="0"/>
            <a:t>Reference=True</a:t>
          </a:r>
        </a:p>
        <a:p>
          <a:pPr marL="0" lvl="0" indent="0" algn="l" defTabSz="311150">
            <a:lnSpc>
              <a:spcPct val="90000"/>
            </a:lnSpc>
            <a:spcBef>
              <a:spcPct val="0"/>
            </a:spcBef>
            <a:spcAft>
              <a:spcPct val="35000"/>
            </a:spcAft>
            <a:buNone/>
          </a:pPr>
          <a:r>
            <a:rPr lang="en-US" sz="700" kern="1200" dirty="0"/>
            <a:t>Sample=</a:t>
          </a:r>
        </a:p>
        <a:p>
          <a:pPr marL="0" lvl="0" indent="0" algn="l" defTabSz="311150">
            <a:lnSpc>
              <a:spcPct val="90000"/>
            </a:lnSpc>
            <a:spcBef>
              <a:spcPct val="0"/>
            </a:spcBef>
            <a:spcAft>
              <a:spcPct val="35000"/>
            </a:spcAft>
            <a:buNone/>
          </a:pPr>
          <a:r>
            <a:rPr lang="en-US" sz="700" kern="1200" dirty="0"/>
            <a:t>Line=</a:t>
          </a:r>
        </a:p>
        <a:p>
          <a:pPr marL="0" lvl="0" indent="0" algn="l" defTabSz="311150">
            <a:lnSpc>
              <a:spcPct val="90000"/>
            </a:lnSpc>
            <a:spcBef>
              <a:spcPct val="0"/>
            </a:spcBef>
            <a:spcAft>
              <a:spcPct val="35000"/>
            </a:spcAft>
            <a:buNone/>
          </a:pPr>
          <a:r>
            <a:rPr lang="en-US" sz="700" kern="1200" dirty="0"/>
            <a:t>Ignore=False/True</a:t>
          </a:r>
        </a:p>
      </dsp:txBody>
      <dsp:txXfrm>
        <a:off x="586237" y="1437717"/>
        <a:ext cx="1729327" cy="1056185"/>
      </dsp:txXfrm>
    </dsp:sp>
    <dsp:sp modelId="{B1D08713-3BD7-4575-9077-4A11EFFD60F2}">
      <dsp:nvSpPr>
        <dsp:cNvPr id="0" name=""/>
        <dsp:cNvSpPr/>
      </dsp:nvSpPr>
      <dsp:spPr>
        <a:xfrm>
          <a:off x="328997" y="1124382"/>
          <a:ext cx="224380" cy="2243807"/>
        </a:xfrm>
        <a:custGeom>
          <a:avLst/>
          <a:gdLst/>
          <a:ahLst/>
          <a:cxnLst/>
          <a:rect l="0" t="0" r="0" b="0"/>
          <a:pathLst>
            <a:path>
              <a:moveTo>
                <a:pt x="0" y="0"/>
              </a:moveTo>
              <a:lnTo>
                <a:pt x="0" y="2243807"/>
              </a:lnTo>
              <a:lnTo>
                <a:pt x="224380" y="224380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7B5B29-7641-4D41-9960-52B80362B35A}">
      <dsp:nvSpPr>
        <dsp:cNvPr id="0" name=""/>
        <dsp:cNvSpPr/>
      </dsp:nvSpPr>
      <dsp:spPr>
        <a:xfrm>
          <a:off x="553378" y="2807237"/>
          <a:ext cx="1795045" cy="112190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Measurement 2</a:t>
          </a:r>
        </a:p>
        <a:p>
          <a:pPr marL="0" lvl="0" indent="0" algn="l" defTabSz="311150">
            <a:lnSpc>
              <a:spcPct val="90000"/>
            </a:lnSpc>
            <a:spcBef>
              <a:spcPct val="0"/>
            </a:spcBef>
            <a:spcAft>
              <a:spcPct val="35000"/>
            </a:spcAft>
            <a:buNone/>
          </a:pPr>
          <a:r>
            <a:rPr lang="en-US" sz="700" kern="1200" dirty="0"/>
            <a:t>Serial Number=DD</a:t>
          </a:r>
        </a:p>
        <a:p>
          <a:pPr marL="0" lvl="0" indent="0" algn="l" defTabSz="311150">
            <a:lnSpc>
              <a:spcPct val="90000"/>
            </a:lnSpc>
            <a:spcBef>
              <a:spcPct val="0"/>
            </a:spcBef>
            <a:spcAft>
              <a:spcPct val="35000"/>
            </a:spcAft>
            <a:buNone/>
          </a:pPr>
          <a:r>
            <a:rPr lang="en-US" sz="700" kern="1200" dirty="0" err="1"/>
            <a:t>MeasureType</a:t>
          </a:r>
          <a:r>
            <a:rPr lang="en-US" sz="700" kern="1200" dirty="0"/>
            <a:t>=</a:t>
          </a:r>
          <a:r>
            <a:rPr lang="en-US" sz="700" kern="1200" dirty="0" err="1"/>
            <a:t>Candidaet,Sub-Pixel,Manual</a:t>
          </a:r>
          <a:endParaRPr lang="en-US" sz="700" kern="1200" dirty="0"/>
        </a:p>
        <a:p>
          <a:pPr marL="0" lvl="0" indent="0" algn="l" defTabSz="311150">
            <a:lnSpc>
              <a:spcPct val="90000"/>
            </a:lnSpc>
            <a:spcBef>
              <a:spcPct val="0"/>
            </a:spcBef>
            <a:spcAft>
              <a:spcPct val="35000"/>
            </a:spcAft>
            <a:buNone/>
          </a:pPr>
          <a:r>
            <a:rPr lang="en-US" sz="700" kern="1200" dirty="0"/>
            <a:t>Reference=False</a:t>
          </a:r>
        </a:p>
        <a:p>
          <a:pPr marL="0" lvl="0" indent="0" algn="l" defTabSz="311150">
            <a:lnSpc>
              <a:spcPct val="90000"/>
            </a:lnSpc>
            <a:spcBef>
              <a:spcPct val="0"/>
            </a:spcBef>
            <a:spcAft>
              <a:spcPct val="35000"/>
            </a:spcAft>
            <a:buNone/>
          </a:pPr>
          <a:r>
            <a:rPr lang="en-US" sz="700" kern="1200" dirty="0"/>
            <a:t>Sample=</a:t>
          </a:r>
        </a:p>
        <a:p>
          <a:pPr marL="0" lvl="0" indent="0" algn="l" defTabSz="311150">
            <a:lnSpc>
              <a:spcPct val="90000"/>
            </a:lnSpc>
            <a:spcBef>
              <a:spcPct val="0"/>
            </a:spcBef>
            <a:spcAft>
              <a:spcPct val="35000"/>
            </a:spcAft>
            <a:buNone/>
          </a:pPr>
          <a:r>
            <a:rPr lang="en-US" sz="700" kern="1200" dirty="0"/>
            <a:t>Line=</a:t>
          </a:r>
        </a:p>
        <a:p>
          <a:pPr marL="0" lvl="0" indent="0" algn="l" defTabSz="311150">
            <a:lnSpc>
              <a:spcPct val="90000"/>
            </a:lnSpc>
            <a:spcBef>
              <a:spcPct val="0"/>
            </a:spcBef>
            <a:spcAft>
              <a:spcPct val="35000"/>
            </a:spcAft>
            <a:buNone/>
          </a:pPr>
          <a:r>
            <a:rPr lang="en-US" sz="700" kern="1200" dirty="0"/>
            <a:t>Ignore=False/True</a:t>
          </a:r>
        </a:p>
      </dsp:txBody>
      <dsp:txXfrm>
        <a:off x="586237" y="2840096"/>
        <a:ext cx="1729327" cy="1056185"/>
      </dsp:txXfrm>
    </dsp:sp>
    <dsp:sp modelId="{B12E4A17-ACB8-470C-8D3B-D9D7A9166DDA}">
      <dsp:nvSpPr>
        <dsp:cNvPr id="0" name=""/>
        <dsp:cNvSpPr/>
      </dsp:nvSpPr>
      <dsp:spPr>
        <a:xfrm>
          <a:off x="328997" y="1124382"/>
          <a:ext cx="224380" cy="3646186"/>
        </a:xfrm>
        <a:custGeom>
          <a:avLst/>
          <a:gdLst/>
          <a:ahLst/>
          <a:cxnLst/>
          <a:rect l="0" t="0" r="0" b="0"/>
          <a:pathLst>
            <a:path>
              <a:moveTo>
                <a:pt x="0" y="0"/>
              </a:moveTo>
              <a:lnTo>
                <a:pt x="0" y="3646186"/>
              </a:lnTo>
              <a:lnTo>
                <a:pt x="224380" y="364618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F3D09B-5706-44CE-9B76-354E0B56763A}">
      <dsp:nvSpPr>
        <dsp:cNvPr id="0" name=""/>
        <dsp:cNvSpPr/>
      </dsp:nvSpPr>
      <dsp:spPr>
        <a:xfrm>
          <a:off x="553378" y="4209617"/>
          <a:ext cx="1795045" cy="112190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Measurement 3</a:t>
          </a:r>
        </a:p>
        <a:p>
          <a:pPr marL="0" lvl="0" indent="0" algn="l" defTabSz="311150">
            <a:lnSpc>
              <a:spcPct val="90000"/>
            </a:lnSpc>
            <a:spcBef>
              <a:spcPct val="0"/>
            </a:spcBef>
            <a:spcAft>
              <a:spcPct val="35000"/>
            </a:spcAft>
            <a:buNone/>
          </a:pPr>
          <a:r>
            <a:rPr lang="en-US" sz="700" kern="1200" dirty="0"/>
            <a:t>Serial Number=CC</a:t>
          </a:r>
        </a:p>
        <a:p>
          <a:pPr marL="0" lvl="0" indent="0" algn="l" defTabSz="311150">
            <a:lnSpc>
              <a:spcPct val="90000"/>
            </a:lnSpc>
            <a:spcBef>
              <a:spcPct val="0"/>
            </a:spcBef>
            <a:spcAft>
              <a:spcPct val="35000"/>
            </a:spcAft>
            <a:buNone/>
          </a:pPr>
          <a:r>
            <a:rPr lang="en-US" sz="700" kern="1200" dirty="0" err="1"/>
            <a:t>MeasureType</a:t>
          </a:r>
          <a:r>
            <a:rPr lang="en-US" sz="700" kern="1200" dirty="0"/>
            <a:t>=</a:t>
          </a:r>
          <a:r>
            <a:rPr lang="en-US" sz="700" kern="1200" dirty="0" err="1"/>
            <a:t>Candidate,Sub-Pixel,Manual</a:t>
          </a:r>
          <a:endParaRPr lang="en-US" sz="700" kern="1200" dirty="0"/>
        </a:p>
        <a:p>
          <a:pPr marL="0" lvl="0" indent="0" algn="l" defTabSz="311150">
            <a:lnSpc>
              <a:spcPct val="90000"/>
            </a:lnSpc>
            <a:spcBef>
              <a:spcPct val="0"/>
            </a:spcBef>
            <a:spcAft>
              <a:spcPct val="35000"/>
            </a:spcAft>
            <a:buNone/>
          </a:pPr>
          <a:r>
            <a:rPr lang="en-US" sz="700" kern="1200" dirty="0"/>
            <a:t>Reference=False</a:t>
          </a:r>
        </a:p>
        <a:p>
          <a:pPr marL="0" lvl="0" indent="0" algn="l" defTabSz="311150">
            <a:lnSpc>
              <a:spcPct val="90000"/>
            </a:lnSpc>
            <a:spcBef>
              <a:spcPct val="0"/>
            </a:spcBef>
            <a:spcAft>
              <a:spcPct val="35000"/>
            </a:spcAft>
            <a:buNone/>
          </a:pPr>
          <a:r>
            <a:rPr lang="en-US" sz="700" kern="1200" dirty="0"/>
            <a:t>Sample=</a:t>
          </a:r>
        </a:p>
        <a:p>
          <a:pPr marL="0" lvl="0" indent="0" algn="l" defTabSz="311150">
            <a:lnSpc>
              <a:spcPct val="90000"/>
            </a:lnSpc>
            <a:spcBef>
              <a:spcPct val="0"/>
            </a:spcBef>
            <a:spcAft>
              <a:spcPct val="35000"/>
            </a:spcAft>
            <a:buNone/>
          </a:pPr>
          <a:r>
            <a:rPr lang="en-US" sz="700" kern="1200" dirty="0"/>
            <a:t>Line=</a:t>
          </a:r>
        </a:p>
        <a:p>
          <a:pPr marL="0" lvl="0" indent="0" algn="l" defTabSz="311150">
            <a:lnSpc>
              <a:spcPct val="90000"/>
            </a:lnSpc>
            <a:spcBef>
              <a:spcPct val="0"/>
            </a:spcBef>
            <a:spcAft>
              <a:spcPct val="35000"/>
            </a:spcAft>
            <a:buNone/>
          </a:pPr>
          <a:r>
            <a:rPr lang="en-US" sz="700" kern="1200" dirty="0"/>
            <a:t>Ignore=False/True</a:t>
          </a:r>
        </a:p>
      </dsp:txBody>
      <dsp:txXfrm>
        <a:off x="586237" y="4242476"/>
        <a:ext cx="1729327" cy="1056185"/>
      </dsp:txXfrm>
    </dsp:sp>
    <dsp:sp modelId="{29E3CA33-FB2D-4A0A-A493-D4C65E716FFA}">
      <dsp:nvSpPr>
        <dsp:cNvPr id="0" name=""/>
        <dsp:cNvSpPr/>
      </dsp:nvSpPr>
      <dsp:spPr>
        <a:xfrm>
          <a:off x="2909375" y="2478"/>
          <a:ext cx="2243807" cy="112190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Control Point Id 200</a:t>
          </a:r>
        </a:p>
        <a:p>
          <a:pPr marL="0" lvl="0" indent="0" algn="l" defTabSz="466725">
            <a:lnSpc>
              <a:spcPct val="90000"/>
            </a:lnSpc>
            <a:spcBef>
              <a:spcPct val="0"/>
            </a:spcBef>
            <a:spcAft>
              <a:spcPct val="35000"/>
            </a:spcAft>
            <a:buNone/>
          </a:pPr>
          <a:r>
            <a:rPr lang="en-US" sz="1000" kern="1200" dirty="0"/>
            <a:t>Type=Free, Constrained, Fixed</a:t>
          </a:r>
        </a:p>
        <a:p>
          <a:pPr marL="0" lvl="0" indent="0" algn="l" defTabSz="466725">
            <a:lnSpc>
              <a:spcPct val="90000"/>
            </a:lnSpc>
            <a:spcBef>
              <a:spcPct val="0"/>
            </a:spcBef>
            <a:spcAft>
              <a:spcPct val="35000"/>
            </a:spcAft>
            <a:buNone/>
          </a:pPr>
          <a:r>
            <a:rPr lang="en-US" sz="1000" kern="1200" dirty="0" err="1"/>
            <a:t>Apriori</a:t>
          </a:r>
          <a:r>
            <a:rPr lang="en-US" sz="1000" kern="1200" dirty="0"/>
            <a:t> Latitude=</a:t>
          </a:r>
        </a:p>
        <a:p>
          <a:pPr marL="0" lvl="0" indent="0" algn="l" defTabSz="466725">
            <a:lnSpc>
              <a:spcPct val="90000"/>
            </a:lnSpc>
            <a:spcBef>
              <a:spcPct val="0"/>
            </a:spcBef>
            <a:spcAft>
              <a:spcPct val="35000"/>
            </a:spcAft>
            <a:buNone/>
          </a:pPr>
          <a:r>
            <a:rPr lang="en-US" sz="1000" kern="1200" dirty="0" err="1"/>
            <a:t>Apriori</a:t>
          </a:r>
          <a:r>
            <a:rPr lang="en-US" sz="1000" kern="1200" dirty="0"/>
            <a:t> Longitude=</a:t>
          </a:r>
        </a:p>
        <a:p>
          <a:pPr marL="0" lvl="0" indent="0" algn="l" defTabSz="466725">
            <a:lnSpc>
              <a:spcPct val="90000"/>
            </a:lnSpc>
            <a:spcBef>
              <a:spcPct val="0"/>
            </a:spcBef>
            <a:spcAft>
              <a:spcPct val="35000"/>
            </a:spcAft>
            <a:buNone/>
          </a:pPr>
          <a:r>
            <a:rPr lang="en-US" sz="1000" kern="1200" dirty="0" err="1"/>
            <a:t>Apriori</a:t>
          </a:r>
          <a:r>
            <a:rPr lang="en-US" sz="1000" kern="1200" dirty="0"/>
            <a:t> Radius=</a:t>
          </a:r>
        </a:p>
        <a:p>
          <a:pPr marL="0" lvl="0" indent="0" algn="l" defTabSz="466725">
            <a:lnSpc>
              <a:spcPct val="90000"/>
            </a:lnSpc>
            <a:spcBef>
              <a:spcPct val="0"/>
            </a:spcBef>
            <a:spcAft>
              <a:spcPct val="35000"/>
            </a:spcAft>
            <a:buNone/>
          </a:pPr>
          <a:r>
            <a:rPr lang="en-US" sz="1000" kern="1200" dirty="0"/>
            <a:t>Ignore=False/True</a:t>
          </a:r>
        </a:p>
      </dsp:txBody>
      <dsp:txXfrm>
        <a:off x="2942234" y="35337"/>
        <a:ext cx="2178089" cy="1056185"/>
      </dsp:txXfrm>
    </dsp:sp>
    <dsp:sp modelId="{DCCD5AA2-F5F8-4742-B90A-3C51AFBE091B}">
      <dsp:nvSpPr>
        <dsp:cNvPr id="0" name=""/>
        <dsp:cNvSpPr/>
      </dsp:nvSpPr>
      <dsp:spPr>
        <a:xfrm>
          <a:off x="3133756" y="1124382"/>
          <a:ext cx="224380" cy="841427"/>
        </a:xfrm>
        <a:custGeom>
          <a:avLst/>
          <a:gdLst/>
          <a:ahLst/>
          <a:cxnLst/>
          <a:rect l="0" t="0" r="0" b="0"/>
          <a:pathLst>
            <a:path>
              <a:moveTo>
                <a:pt x="0" y="0"/>
              </a:moveTo>
              <a:lnTo>
                <a:pt x="0" y="841427"/>
              </a:lnTo>
              <a:lnTo>
                <a:pt x="224380" y="84142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3FDB1C-AB74-47BB-8443-096FDF13C924}">
      <dsp:nvSpPr>
        <dsp:cNvPr id="0" name=""/>
        <dsp:cNvSpPr/>
      </dsp:nvSpPr>
      <dsp:spPr>
        <a:xfrm>
          <a:off x="3358137" y="1404858"/>
          <a:ext cx="1795045" cy="112190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err="1"/>
            <a:t>Measurment</a:t>
          </a:r>
          <a:r>
            <a:rPr lang="en-US" sz="700" b="1" kern="1200" dirty="0"/>
            <a:t> 1</a:t>
          </a:r>
        </a:p>
        <a:p>
          <a:pPr marL="0" lvl="0" indent="0" algn="l" defTabSz="311150">
            <a:lnSpc>
              <a:spcPct val="90000"/>
            </a:lnSpc>
            <a:spcBef>
              <a:spcPct val="0"/>
            </a:spcBef>
            <a:spcAft>
              <a:spcPct val="35000"/>
            </a:spcAft>
            <a:buNone/>
          </a:pPr>
          <a:r>
            <a:rPr lang="en-US" sz="700" kern="1200" dirty="0"/>
            <a:t>Serial Number=AA</a:t>
          </a:r>
        </a:p>
        <a:p>
          <a:pPr marL="0" lvl="0" indent="0" algn="l" defTabSz="311150">
            <a:lnSpc>
              <a:spcPct val="90000"/>
            </a:lnSpc>
            <a:spcBef>
              <a:spcPct val="0"/>
            </a:spcBef>
            <a:spcAft>
              <a:spcPct val="35000"/>
            </a:spcAft>
            <a:buNone/>
          </a:pPr>
          <a:r>
            <a:rPr lang="en-US" sz="700" kern="1200" dirty="0" err="1"/>
            <a:t>MeasureType</a:t>
          </a:r>
          <a:r>
            <a:rPr lang="en-US" sz="700" kern="1200" dirty="0"/>
            <a:t>=Candidate, Sub-</a:t>
          </a:r>
          <a:r>
            <a:rPr lang="en-US" sz="700" kern="1200" dirty="0" err="1"/>
            <a:t>Pixel,Manual</a:t>
          </a:r>
          <a:endParaRPr lang="en-US" sz="700" kern="1200" dirty="0"/>
        </a:p>
        <a:p>
          <a:pPr marL="0" lvl="0" indent="0" algn="l" defTabSz="311150">
            <a:lnSpc>
              <a:spcPct val="90000"/>
            </a:lnSpc>
            <a:spcBef>
              <a:spcPct val="0"/>
            </a:spcBef>
            <a:spcAft>
              <a:spcPct val="35000"/>
            </a:spcAft>
            <a:buNone/>
          </a:pPr>
          <a:r>
            <a:rPr lang="en-US" sz="700" kern="1200" dirty="0"/>
            <a:t>Reference=False</a:t>
          </a:r>
        </a:p>
        <a:p>
          <a:pPr marL="0" lvl="0" indent="0" algn="l" defTabSz="311150">
            <a:lnSpc>
              <a:spcPct val="90000"/>
            </a:lnSpc>
            <a:spcBef>
              <a:spcPct val="0"/>
            </a:spcBef>
            <a:spcAft>
              <a:spcPct val="35000"/>
            </a:spcAft>
            <a:buNone/>
          </a:pPr>
          <a:r>
            <a:rPr lang="en-US" sz="700" kern="1200" dirty="0"/>
            <a:t>Sample=</a:t>
          </a:r>
        </a:p>
        <a:p>
          <a:pPr marL="0" lvl="0" indent="0" algn="l" defTabSz="311150">
            <a:lnSpc>
              <a:spcPct val="90000"/>
            </a:lnSpc>
            <a:spcBef>
              <a:spcPct val="0"/>
            </a:spcBef>
            <a:spcAft>
              <a:spcPct val="35000"/>
            </a:spcAft>
            <a:buNone/>
          </a:pPr>
          <a:r>
            <a:rPr lang="en-US" sz="700" kern="1200" dirty="0"/>
            <a:t>Line=</a:t>
          </a:r>
        </a:p>
        <a:p>
          <a:pPr marL="0" lvl="0" indent="0" algn="l" defTabSz="311150">
            <a:lnSpc>
              <a:spcPct val="90000"/>
            </a:lnSpc>
            <a:spcBef>
              <a:spcPct val="0"/>
            </a:spcBef>
            <a:spcAft>
              <a:spcPct val="35000"/>
            </a:spcAft>
            <a:buNone/>
          </a:pPr>
          <a:r>
            <a:rPr lang="en-US" sz="700" kern="1200" dirty="0"/>
            <a:t>Ignore=False/True</a:t>
          </a:r>
        </a:p>
      </dsp:txBody>
      <dsp:txXfrm>
        <a:off x="3390996" y="1437717"/>
        <a:ext cx="1729327" cy="1056185"/>
      </dsp:txXfrm>
    </dsp:sp>
    <dsp:sp modelId="{B82862E9-7750-4F66-907B-C718E3C42620}">
      <dsp:nvSpPr>
        <dsp:cNvPr id="0" name=""/>
        <dsp:cNvSpPr/>
      </dsp:nvSpPr>
      <dsp:spPr>
        <a:xfrm>
          <a:off x="3133756" y="1124382"/>
          <a:ext cx="224380" cy="2243807"/>
        </a:xfrm>
        <a:custGeom>
          <a:avLst/>
          <a:gdLst/>
          <a:ahLst/>
          <a:cxnLst/>
          <a:rect l="0" t="0" r="0" b="0"/>
          <a:pathLst>
            <a:path>
              <a:moveTo>
                <a:pt x="0" y="0"/>
              </a:moveTo>
              <a:lnTo>
                <a:pt x="0" y="2243807"/>
              </a:lnTo>
              <a:lnTo>
                <a:pt x="224380" y="224380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1D245-1695-4365-9526-2D578A03295E}">
      <dsp:nvSpPr>
        <dsp:cNvPr id="0" name=""/>
        <dsp:cNvSpPr/>
      </dsp:nvSpPr>
      <dsp:spPr>
        <a:xfrm>
          <a:off x="3358137" y="2807237"/>
          <a:ext cx="1795045" cy="112190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Measurement 2</a:t>
          </a:r>
        </a:p>
        <a:p>
          <a:pPr marL="0" lvl="0" indent="0" algn="l" defTabSz="311150">
            <a:lnSpc>
              <a:spcPct val="90000"/>
            </a:lnSpc>
            <a:spcBef>
              <a:spcPct val="0"/>
            </a:spcBef>
            <a:spcAft>
              <a:spcPct val="35000"/>
            </a:spcAft>
            <a:buNone/>
          </a:pPr>
          <a:r>
            <a:rPr lang="en-US" sz="700" kern="1200" dirty="0"/>
            <a:t>Serial Number=BB</a:t>
          </a:r>
        </a:p>
        <a:p>
          <a:pPr marL="0" lvl="0" indent="0" algn="l" defTabSz="311150">
            <a:lnSpc>
              <a:spcPct val="90000"/>
            </a:lnSpc>
            <a:spcBef>
              <a:spcPct val="0"/>
            </a:spcBef>
            <a:spcAft>
              <a:spcPct val="35000"/>
            </a:spcAft>
            <a:buNone/>
          </a:pPr>
          <a:r>
            <a:rPr lang="en-US" sz="700" kern="1200" dirty="0" err="1"/>
            <a:t>MeasureType</a:t>
          </a:r>
          <a:r>
            <a:rPr lang="en-US" sz="700" kern="1200" dirty="0"/>
            <a:t>=</a:t>
          </a:r>
          <a:r>
            <a:rPr lang="en-US" sz="700" kern="1200" dirty="0" err="1"/>
            <a:t>Candidate,Sub-Pixel,Manual</a:t>
          </a:r>
          <a:endParaRPr lang="en-US" sz="700" kern="1200" dirty="0"/>
        </a:p>
        <a:p>
          <a:pPr marL="0" lvl="0" indent="0" algn="l" defTabSz="311150">
            <a:lnSpc>
              <a:spcPct val="90000"/>
            </a:lnSpc>
            <a:spcBef>
              <a:spcPct val="0"/>
            </a:spcBef>
            <a:spcAft>
              <a:spcPct val="35000"/>
            </a:spcAft>
            <a:buNone/>
          </a:pPr>
          <a:r>
            <a:rPr lang="en-US" sz="700" b="1" kern="1200" dirty="0"/>
            <a:t>Reference=True</a:t>
          </a:r>
        </a:p>
        <a:p>
          <a:pPr marL="0" lvl="0" indent="0" algn="l" defTabSz="311150">
            <a:lnSpc>
              <a:spcPct val="90000"/>
            </a:lnSpc>
            <a:spcBef>
              <a:spcPct val="0"/>
            </a:spcBef>
            <a:spcAft>
              <a:spcPct val="35000"/>
            </a:spcAft>
            <a:buNone/>
          </a:pPr>
          <a:r>
            <a:rPr lang="en-US" sz="700" kern="1200" dirty="0"/>
            <a:t>Sample=</a:t>
          </a:r>
        </a:p>
        <a:p>
          <a:pPr marL="0" lvl="0" indent="0" algn="l" defTabSz="311150">
            <a:lnSpc>
              <a:spcPct val="90000"/>
            </a:lnSpc>
            <a:spcBef>
              <a:spcPct val="0"/>
            </a:spcBef>
            <a:spcAft>
              <a:spcPct val="35000"/>
            </a:spcAft>
            <a:buNone/>
          </a:pPr>
          <a:r>
            <a:rPr lang="en-US" sz="700" kern="1200" dirty="0"/>
            <a:t>Line=</a:t>
          </a:r>
        </a:p>
        <a:p>
          <a:pPr marL="0" lvl="0" indent="0" algn="l" defTabSz="311150">
            <a:lnSpc>
              <a:spcPct val="90000"/>
            </a:lnSpc>
            <a:spcBef>
              <a:spcPct val="0"/>
            </a:spcBef>
            <a:spcAft>
              <a:spcPct val="35000"/>
            </a:spcAft>
            <a:buNone/>
          </a:pPr>
          <a:r>
            <a:rPr lang="en-US" sz="700" kern="1200" dirty="0"/>
            <a:t>Ignore=False/True</a:t>
          </a:r>
        </a:p>
      </dsp:txBody>
      <dsp:txXfrm>
        <a:off x="3390996" y="2840096"/>
        <a:ext cx="1729327" cy="10561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C34F6-E91A-C840-AADF-53D434BA5F49}" type="datetimeFigureOut">
              <a:rPr lang="en-US" smtClean="0"/>
              <a:t>10/24/24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8E389-275D-EF48-83D6-236F3EF0A0B2}" type="slidenum">
              <a:rPr lang="en-US" smtClean="0"/>
              <a:t>‹#›</a:t>
            </a:fld>
            <a:endParaRPr lang="en-US"/>
          </a:p>
        </p:txBody>
      </p:sp>
    </p:spTree>
    <p:extLst>
      <p:ext uri="{BB962C8B-B14F-4D97-AF65-F5344CB8AC3E}">
        <p14:creationId xmlns:p14="http://schemas.microsoft.com/office/powerpoint/2010/main" val="2150044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406DB24-4D60-4059-A9C9-6C2353806C90}" type="slidenum">
              <a:rPr kumimoji="0" lang="en-US" sz="1200" b="0" i="0" u="none" strike="noStrike" kern="1200" cap="none" spc="0" normalizeH="0" baseline="0" noProof="0" smtClean="0">
                <a:ln>
                  <a:noFill/>
                </a:ln>
                <a:solidFill>
                  <a:prstClr val="black"/>
                </a:solidFill>
                <a:effectLst/>
                <a:uLnTx/>
                <a:uFillTx/>
                <a:latin typeface="Times" pitchFamily="2"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Times" pitchFamily="2" charset="0"/>
              <a:ea typeface="MS PGothic" pitchFamily="34" charset="-128"/>
              <a:cs typeface="+mn-cs"/>
            </a:endParaRPr>
          </a:p>
        </p:txBody>
      </p:sp>
    </p:spTree>
    <p:extLst>
      <p:ext uri="{BB962C8B-B14F-4D97-AF65-F5344CB8AC3E}">
        <p14:creationId xmlns:p14="http://schemas.microsoft.com/office/powerpoint/2010/main" val="714098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D08EA43-D9AD-45BD-8318-35F6F3FCCBCF}" type="slidenum">
              <a:rPr kumimoji="0" lang="en-US" altLang="en-US" sz="1200" b="0" i="0" u="none" strike="noStrike" kern="1200" cap="none" spc="0" normalizeH="0" baseline="0" noProof="0">
                <a:ln>
                  <a:noFill/>
                </a:ln>
                <a:solidFill>
                  <a:prstClr val="black"/>
                </a:solidFill>
                <a:effectLst/>
                <a:uLnTx/>
                <a:uFillTx/>
                <a:latin typeface="Times" pitchFamily="2"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dirty="0">
              <a:ln>
                <a:noFill/>
              </a:ln>
              <a:solidFill>
                <a:prstClr val="black"/>
              </a:solidFill>
              <a:effectLst/>
              <a:uLnTx/>
              <a:uFillTx/>
              <a:latin typeface="Times" pitchFamily="2" charset="0"/>
              <a:ea typeface="MS PGothic" pitchFamily="34" charset="-128"/>
              <a:cs typeface="+mn-cs"/>
            </a:endParaRPr>
          </a:p>
        </p:txBody>
      </p:sp>
    </p:spTree>
    <p:extLst>
      <p:ext uri="{BB962C8B-B14F-4D97-AF65-F5344CB8AC3E}">
        <p14:creationId xmlns:p14="http://schemas.microsoft.com/office/powerpoint/2010/main" val="2704949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9A44-B442-F748-8BC5-28BDBDC1E8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4E6FA9-924D-3645-9EF5-CD96394792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F54140-33C5-164D-B136-7C4A807E1139}"/>
              </a:ext>
            </a:extLst>
          </p:cNvPr>
          <p:cNvSpPr>
            <a:spLocks noGrp="1"/>
          </p:cNvSpPr>
          <p:nvPr>
            <p:ph type="dt" sz="half" idx="10"/>
          </p:nvPr>
        </p:nvSpPr>
        <p:spPr/>
        <p:txBody>
          <a:bodyPr/>
          <a:lstStyle/>
          <a:p>
            <a:fld id="{73DD2B68-861D-0949-B0BC-5120B5A415AB}" type="datetimeFigureOut">
              <a:rPr lang="en-US" smtClean="0"/>
              <a:t>10/24/24</a:t>
            </a:fld>
            <a:endParaRPr lang="en-US"/>
          </a:p>
        </p:txBody>
      </p:sp>
      <p:sp>
        <p:nvSpPr>
          <p:cNvPr id="5" name="Footer Placeholder 4">
            <a:extLst>
              <a:ext uri="{FF2B5EF4-FFF2-40B4-BE49-F238E27FC236}">
                <a16:creationId xmlns:a16="http://schemas.microsoft.com/office/drawing/2014/main" id="{565B3C22-D7A4-5C4C-B987-C41937CCA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E82DF-FC3B-2845-9F8F-E22D19024B9F}"/>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3635079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1912-4CB1-E840-988D-8570FD8740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33F13-F8C3-A146-813E-4D1C3E3537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97117-1081-2845-86D4-6ACBAADACD1B}"/>
              </a:ext>
            </a:extLst>
          </p:cNvPr>
          <p:cNvSpPr>
            <a:spLocks noGrp="1"/>
          </p:cNvSpPr>
          <p:nvPr>
            <p:ph type="dt" sz="half" idx="10"/>
          </p:nvPr>
        </p:nvSpPr>
        <p:spPr/>
        <p:txBody>
          <a:bodyPr/>
          <a:lstStyle/>
          <a:p>
            <a:fld id="{73DD2B68-861D-0949-B0BC-5120B5A415AB}" type="datetimeFigureOut">
              <a:rPr lang="en-US" smtClean="0"/>
              <a:t>10/24/24</a:t>
            </a:fld>
            <a:endParaRPr lang="en-US"/>
          </a:p>
        </p:txBody>
      </p:sp>
      <p:sp>
        <p:nvSpPr>
          <p:cNvPr id="5" name="Footer Placeholder 4">
            <a:extLst>
              <a:ext uri="{FF2B5EF4-FFF2-40B4-BE49-F238E27FC236}">
                <a16:creationId xmlns:a16="http://schemas.microsoft.com/office/drawing/2014/main" id="{A4D86B46-C5D2-0441-A616-AF19DF96EA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6DCA6-07B9-D240-904F-E3A9D0153AFF}"/>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2325623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3FDDD8-5AA6-0745-8756-55E3BFE88C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E62AC0-1C3A-964C-8F1D-AC28F660B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946B4B-9F95-E84D-8B91-EA3819408978}"/>
              </a:ext>
            </a:extLst>
          </p:cNvPr>
          <p:cNvSpPr>
            <a:spLocks noGrp="1"/>
          </p:cNvSpPr>
          <p:nvPr>
            <p:ph type="dt" sz="half" idx="10"/>
          </p:nvPr>
        </p:nvSpPr>
        <p:spPr/>
        <p:txBody>
          <a:bodyPr/>
          <a:lstStyle/>
          <a:p>
            <a:fld id="{73DD2B68-861D-0949-B0BC-5120B5A415AB}" type="datetimeFigureOut">
              <a:rPr lang="en-US" smtClean="0"/>
              <a:t>10/24/24</a:t>
            </a:fld>
            <a:endParaRPr lang="en-US"/>
          </a:p>
        </p:txBody>
      </p:sp>
      <p:sp>
        <p:nvSpPr>
          <p:cNvPr id="5" name="Footer Placeholder 4">
            <a:extLst>
              <a:ext uri="{FF2B5EF4-FFF2-40B4-BE49-F238E27FC236}">
                <a16:creationId xmlns:a16="http://schemas.microsoft.com/office/drawing/2014/main" id="{C8A0E864-6994-E34D-9F8F-A32EC5B22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629EC-3CEE-E945-8F6F-7210BE85011A}"/>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297680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362CC6B6-E4B0-48E9-BAA0-9FC6896983BF}" type="slidenum">
              <a:rPr lang="en-US" altLang="en-US"/>
              <a:pPr/>
              <a:t>‹#›</a:t>
            </a:fld>
            <a:endParaRPr lang="en-US" altLang="en-US" dirty="0"/>
          </a:p>
        </p:txBody>
      </p:sp>
    </p:spTree>
    <p:extLst>
      <p:ext uri="{BB962C8B-B14F-4D97-AF65-F5344CB8AC3E}">
        <p14:creationId xmlns:p14="http://schemas.microsoft.com/office/powerpoint/2010/main" val="1134780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281F8BD3-FC72-48DB-9415-FE11B769FFE5}" type="slidenum">
              <a:rPr lang="en-US" altLang="en-US"/>
              <a:pPr/>
              <a:t>‹#›</a:t>
            </a:fld>
            <a:endParaRPr lang="en-US" altLang="en-US" dirty="0"/>
          </a:p>
        </p:txBody>
      </p:sp>
    </p:spTree>
    <p:extLst>
      <p:ext uri="{BB962C8B-B14F-4D97-AF65-F5344CB8AC3E}">
        <p14:creationId xmlns:p14="http://schemas.microsoft.com/office/powerpoint/2010/main" val="4153776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6144F72C-F4A9-472A-9059-E447A9EF1E2D}" type="slidenum">
              <a:rPr lang="en-US" altLang="en-US"/>
              <a:pPr/>
              <a:t>‹#›</a:t>
            </a:fld>
            <a:endParaRPr lang="en-US" altLang="en-US" dirty="0"/>
          </a:p>
        </p:txBody>
      </p:sp>
    </p:spTree>
    <p:extLst>
      <p:ext uri="{BB962C8B-B14F-4D97-AF65-F5344CB8AC3E}">
        <p14:creationId xmlns:p14="http://schemas.microsoft.com/office/powerpoint/2010/main" val="2297573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A5369918-5D60-4167-9072-E38C4FF9CA3D}" type="slidenum">
              <a:rPr lang="en-US" altLang="en-US"/>
              <a:pPr/>
              <a:t>‹#›</a:t>
            </a:fld>
            <a:endParaRPr lang="en-US" altLang="en-US" dirty="0"/>
          </a:p>
        </p:txBody>
      </p:sp>
    </p:spTree>
    <p:extLst>
      <p:ext uri="{BB962C8B-B14F-4D97-AF65-F5344CB8AC3E}">
        <p14:creationId xmlns:p14="http://schemas.microsoft.com/office/powerpoint/2010/main" val="132998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fld id="{F3922D04-4067-4B36-9428-C9E21EE9AAF9}" type="slidenum">
              <a:rPr lang="en-US" altLang="en-US"/>
              <a:pPr/>
              <a:t>‹#›</a:t>
            </a:fld>
            <a:endParaRPr lang="en-US" altLang="en-US" dirty="0"/>
          </a:p>
        </p:txBody>
      </p:sp>
    </p:spTree>
    <p:extLst>
      <p:ext uri="{BB962C8B-B14F-4D97-AF65-F5344CB8AC3E}">
        <p14:creationId xmlns:p14="http://schemas.microsoft.com/office/powerpoint/2010/main" val="1086695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fld id="{97DA61BB-D305-400F-9B38-A2B3B0AEA402}" type="slidenum">
              <a:rPr lang="en-US" altLang="en-US"/>
              <a:pPr/>
              <a:t>‹#›</a:t>
            </a:fld>
            <a:endParaRPr lang="en-US" altLang="en-US" dirty="0"/>
          </a:p>
        </p:txBody>
      </p:sp>
    </p:spTree>
    <p:extLst>
      <p:ext uri="{BB962C8B-B14F-4D97-AF65-F5344CB8AC3E}">
        <p14:creationId xmlns:p14="http://schemas.microsoft.com/office/powerpoint/2010/main" val="4041626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fld id="{49A8977F-3620-43D6-97D3-5EB38AC0F2D7}" type="slidenum">
              <a:rPr lang="en-US" altLang="en-US"/>
              <a:pPr/>
              <a:t>‹#›</a:t>
            </a:fld>
            <a:endParaRPr lang="en-US" altLang="en-US" dirty="0"/>
          </a:p>
        </p:txBody>
      </p:sp>
    </p:spTree>
    <p:extLst>
      <p:ext uri="{BB962C8B-B14F-4D97-AF65-F5344CB8AC3E}">
        <p14:creationId xmlns:p14="http://schemas.microsoft.com/office/powerpoint/2010/main" val="796775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86823003-778D-48E8-942B-A5734E7D4513}" type="slidenum">
              <a:rPr lang="en-US" altLang="en-US"/>
              <a:pPr/>
              <a:t>‹#›</a:t>
            </a:fld>
            <a:endParaRPr lang="en-US" altLang="en-US" dirty="0"/>
          </a:p>
        </p:txBody>
      </p:sp>
    </p:spTree>
    <p:extLst>
      <p:ext uri="{BB962C8B-B14F-4D97-AF65-F5344CB8AC3E}">
        <p14:creationId xmlns:p14="http://schemas.microsoft.com/office/powerpoint/2010/main" val="446676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0903-314D-1747-B720-B54BFDE3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FD0156-978E-B94E-B2B3-380BA6C306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CD2CE-42A1-6349-BFEC-FF1AC5B8F22E}"/>
              </a:ext>
            </a:extLst>
          </p:cNvPr>
          <p:cNvSpPr>
            <a:spLocks noGrp="1"/>
          </p:cNvSpPr>
          <p:nvPr>
            <p:ph type="dt" sz="half" idx="10"/>
          </p:nvPr>
        </p:nvSpPr>
        <p:spPr/>
        <p:txBody>
          <a:bodyPr/>
          <a:lstStyle/>
          <a:p>
            <a:fld id="{73DD2B68-861D-0949-B0BC-5120B5A415AB}" type="datetimeFigureOut">
              <a:rPr lang="en-US" smtClean="0"/>
              <a:t>10/24/24</a:t>
            </a:fld>
            <a:endParaRPr lang="en-US"/>
          </a:p>
        </p:txBody>
      </p:sp>
      <p:sp>
        <p:nvSpPr>
          <p:cNvPr id="5" name="Footer Placeholder 4">
            <a:extLst>
              <a:ext uri="{FF2B5EF4-FFF2-40B4-BE49-F238E27FC236}">
                <a16:creationId xmlns:a16="http://schemas.microsoft.com/office/drawing/2014/main" id="{210DC752-EB2E-4E43-92DA-19C6675EE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5A78E-328F-0944-8DF7-95D998A52E03}"/>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30173812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21AB8A6A-9913-43FD-9E03-F03778BE38E6}" type="slidenum">
              <a:rPr lang="en-US" altLang="en-US"/>
              <a:pPr/>
              <a:t>‹#›</a:t>
            </a:fld>
            <a:endParaRPr lang="en-US" altLang="en-US" dirty="0"/>
          </a:p>
        </p:txBody>
      </p:sp>
    </p:spTree>
    <p:extLst>
      <p:ext uri="{BB962C8B-B14F-4D97-AF65-F5344CB8AC3E}">
        <p14:creationId xmlns:p14="http://schemas.microsoft.com/office/powerpoint/2010/main" val="2792195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B32E587E-79E4-4D31-9A06-601362B469CF}" type="slidenum">
              <a:rPr lang="en-US" altLang="en-US"/>
              <a:pPr/>
              <a:t>‹#›</a:t>
            </a:fld>
            <a:endParaRPr lang="en-US" altLang="en-US" dirty="0"/>
          </a:p>
        </p:txBody>
      </p:sp>
    </p:spTree>
    <p:extLst>
      <p:ext uri="{BB962C8B-B14F-4D97-AF65-F5344CB8AC3E}">
        <p14:creationId xmlns:p14="http://schemas.microsoft.com/office/powerpoint/2010/main" val="4271620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ACCB1B5B-6017-4DA5-800F-17DEB9C1C5B6}" type="slidenum">
              <a:rPr lang="en-US" altLang="en-US"/>
              <a:pPr/>
              <a:t>‹#›</a:t>
            </a:fld>
            <a:endParaRPr lang="en-US" altLang="en-US" dirty="0"/>
          </a:p>
        </p:txBody>
      </p:sp>
    </p:spTree>
    <p:extLst>
      <p:ext uri="{BB962C8B-B14F-4D97-AF65-F5344CB8AC3E}">
        <p14:creationId xmlns:p14="http://schemas.microsoft.com/office/powerpoint/2010/main" val="21584877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390"/>
            <a:ext cx="12196252" cy="6855610"/>
          </a:xfrm>
          <a:prstGeom prst="rect">
            <a:avLst/>
          </a:prstGeom>
        </p:spPr>
      </p:pic>
      <p:sp>
        <p:nvSpPr>
          <p:cNvPr id="11" name="Title 1"/>
          <p:cNvSpPr>
            <a:spLocks noGrp="1"/>
          </p:cNvSpPr>
          <p:nvPr>
            <p:ph type="title" hasCustomPrompt="1"/>
          </p:nvPr>
        </p:nvSpPr>
        <p:spPr>
          <a:xfrm>
            <a:off x="508000" y="1828800"/>
            <a:ext cx="8737600" cy="1600200"/>
          </a:xfrm>
        </p:spPr>
        <p:txBody>
          <a:bodyPr anchor="t">
            <a:normAutofit/>
          </a:bodyPr>
          <a:lstStyle>
            <a:lvl1pPr algn="l">
              <a:lnSpc>
                <a:spcPct val="100000"/>
              </a:lnSpc>
              <a:spcBef>
                <a:spcPts val="0"/>
              </a:spcBef>
              <a:spcAft>
                <a:spcPts val="0"/>
              </a:spcAft>
              <a:defRPr sz="3375" b="0" cap="none" baseline="0">
                <a:solidFill>
                  <a:schemeClr val="bg1"/>
                </a:solidFill>
                <a:latin typeface="+mj-lt"/>
              </a:defRPr>
            </a:lvl1pPr>
          </a:lstStyle>
          <a:p>
            <a:r>
              <a:rPr lang="en-US" dirty="0"/>
              <a:t>Enter Presentation Title</a:t>
            </a:r>
          </a:p>
        </p:txBody>
      </p:sp>
      <p:sp>
        <p:nvSpPr>
          <p:cNvPr id="12" name="Text Placeholder 8"/>
          <p:cNvSpPr>
            <a:spLocks noGrp="1"/>
          </p:cNvSpPr>
          <p:nvPr>
            <p:ph type="body" sz="quarter" idx="13" hasCustomPrompt="1"/>
          </p:nvPr>
        </p:nvSpPr>
        <p:spPr>
          <a:xfrm>
            <a:off x="508001" y="3657600"/>
            <a:ext cx="4289777" cy="914400"/>
          </a:xfrm>
        </p:spPr>
        <p:txBody>
          <a:bodyPr>
            <a:normAutofit/>
          </a:bodyPr>
          <a:lstStyle>
            <a:lvl1pPr>
              <a:buFontTx/>
              <a:buNone/>
              <a:defRPr sz="1650" cap="none" baseline="0">
                <a:solidFill>
                  <a:schemeClr val="bg1"/>
                </a:solidFill>
                <a:latin typeface="+mn-lt"/>
                <a:cs typeface="Arial"/>
              </a:defRPr>
            </a:lvl1pPr>
          </a:lstStyle>
          <a:p>
            <a:pPr lvl="0"/>
            <a:r>
              <a:rPr lang="en-US" dirty="0"/>
              <a:t>Enter Presenter 1</a:t>
            </a:r>
          </a:p>
          <a:p>
            <a:pPr lvl="0"/>
            <a:r>
              <a:rPr lang="en-US" dirty="0"/>
              <a:t>Enter Presenter 2</a:t>
            </a:r>
          </a:p>
        </p:txBody>
      </p:sp>
    </p:spTree>
    <p:extLst>
      <p:ext uri="{BB962C8B-B14F-4D97-AF65-F5344CB8AC3E}">
        <p14:creationId xmlns:p14="http://schemas.microsoft.com/office/powerpoint/2010/main" val="3371477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ADD7-219B-794D-AB50-8C9CE12260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50540C-1CDC-E94B-A216-72B9675E5C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97328B-AFA3-5A45-8978-1DC7E3E4EF8F}"/>
              </a:ext>
            </a:extLst>
          </p:cNvPr>
          <p:cNvSpPr>
            <a:spLocks noGrp="1"/>
          </p:cNvSpPr>
          <p:nvPr>
            <p:ph type="dt" sz="half" idx="10"/>
          </p:nvPr>
        </p:nvSpPr>
        <p:spPr/>
        <p:txBody>
          <a:bodyPr/>
          <a:lstStyle/>
          <a:p>
            <a:fld id="{73DD2B68-861D-0949-B0BC-5120B5A415AB}" type="datetimeFigureOut">
              <a:rPr lang="en-US" smtClean="0"/>
              <a:t>10/24/24</a:t>
            </a:fld>
            <a:endParaRPr lang="en-US"/>
          </a:p>
        </p:txBody>
      </p:sp>
      <p:sp>
        <p:nvSpPr>
          <p:cNvPr id="5" name="Footer Placeholder 4">
            <a:extLst>
              <a:ext uri="{FF2B5EF4-FFF2-40B4-BE49-F238E27FC236}">
                <a16:creationId xmlns:a16="http://schemas.microsoft.com/office/drawing/2014/main" id="{416EB1E8-608E-F04A-8855-E7ED59137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14384-AE4A-FC44-A55B-AB7B8C330075}"/>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418715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3763-2984-8348-B74C-D891FB64B5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C5789-7718-5A4F-80E0-B5A75E8936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CD174-9AD2-FC40-9578-EFAD09E9A7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BA0A04-96FB-254C-BA03-50B0FE2BA79E}"/>
              </a:ext>
            </a:extLst>
          </p:cNvPr>
          <p:cNvSpPr>
            <a:spLocks noGrp="1"/>
          </p:cNvSpPr>
          <p:nvPr>
            <p:ph type="dt" sz="half" idx="10"/>
          </p:nvPr>
        </p:nvSpPr>
        <p:spPr/>
        <p:txBody>
          <a:bodyPr/>
          <a:lstStyle/>
          <a:p>
            <a:fld id="{73DD2B68-861D-0949-B0BC-5120B5A415AB}" type="datetimeFigureOut">
              <a:rPr lang="en-US" smtClean="0"/>
              <a:t>10/24/24</a:t>
            </a:fld>
            <a:endParaRPr lang="en-US"/>
          </a:p>
        </p:txBody>
      </p:sp>
      <p:sp>
        <p:nvSpPr>
          <p:cNvPr id="6" name="Footer Placeholder 5">
            <a:extLst>
              <a:ext uri="{FF2B5EF4-FFF2-40B4-BE49-F238E27FC236}">
                <a16:creationId xmlns:a16="http://schemas.microsoft.com/office/drawing/2014/main" id="{8BE2F485-8738-2A48-8E5B-94B613F87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99ED00-A19A-4B4C-89A0-C87AA325E8E3}"/>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359817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3E62-C9CA-F146-9257-47546B3D86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E59A84-93CD-5542-A652-DEACAE60A1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9FCE5-5FFB-2C4D-A73E-4BA076DD30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CF6A54-7E4D-E04D-9B39-A205C9140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6FC101-2428-B34F-90AE-0F49B84C64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97DBFE-2C0A-614A-A282-DAB7EA83DCC2}"/>
              </a:ext>
            </a:extLst>
          </p:cNvPr>
          <p:cNvSpPr>
            <a:spLocks noGrp="1"/>
          </p:cNvSpPr>
          <p:nvPr>
            <p:ph type="dt" sz="half" idx="10"/>
          </p:nvPr>
        </p:nvSpPr>
        <p:spPr/>
        <p:txBody>
          <a:bodyPr/>
          <a:lstStyle/>
          <a:p>
            <a:fld id="{73DD2B68-861D-0949-B0BC-5120B5A415AB}" type="datetimeFigureOut">
              <a:rPr lang="en-US" smtClean="0"/>
              <a:t>10/24/24</a:t>
            </a:fld>
            <a:endParaRPr lang="en-US"/>
          </a:p>
        </p:txBody>
      </p:sp>
      <p:sp>
        <p:nvSpPr>
          <p:cNvPr id="8" name="Footer Placeholder 7">
            <a:extLst>
              <a:ext uri="{FF2B5EF4-FFF2-40B4-BE49-F238E27FC236}">
                <a16:creationId xmlns:a16="http://schemas.microsoft.com/office/drawing/2014/main" id="{1D5B6941-A6D2-B849-AD57-D953BEE524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E9DA9E-5E2F-754F-A395-0A389003604A}"/>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286473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BCD6-72AC-CE43-979E-30ADC18E55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50514B-3A14-7947-8796-2BC96B4E68FE}"/>
              </a:ext>
            </a:extLst>
          </p:cNvPr>
          <p:cNvSpPr>
            <a:spLocks noGrp="1"/>
          </p:cNvSpPr>
          <p:nvPr>
            <p:ph type="dt" sz="half" idx="10"/>
          </p:nvPr>
        </p:nvSpPr>
        <p:spPr/>
        <p:txBody>
          <a:bodyPr/>
          <a:lstStyle/>
          <a:p>
            <a:fld id="{73DD2B68-861D-0949-B0BC-5120B5A415AB}" type="datetimeFigureOut">
              <a:rPr lang="en-US" smtClean="0"/>
              <a:t>10/24/24</a:t>
            </a:fld>
            <a:endParaRPr lang="en-US"/>
          </a:p>
        </p:txBody>
      </p:sp>
      <p:sp>
        <p:nvSpPr>
          <p:cNvPr id="4" name="Footer Placeholder 3">
            <a:extLst>
              <a:ext uri="{FF2B5EF4-FFF2-40B4-BE49-F238E27FC236}">
                <a16:creationId xmlns:a16="http://schemas.microsoft.com/office/drawing/2014/main" id="{076751DD-473B-274F-BA1E-A3652A43EF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D3B4EF-359C-844F-904A-42B4C1CBEAF6}"/>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289861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0EA330-B55C-824E-ADD1-F787532874BD}"/>
              </a:ext>
            </a:extLst>
          </p:cNvPr>
          <p:cNvSpPr>
            <a:spLocks noGrp="1"/>
          </p:cNvSpPr>
          <p:nvPr>
            <p:ph type="dt" sz="half" idx="10"/>
          </p:nvPr>
        </p:nvSpPr>
        <p:spPr/>
        <p:txBody>
          <a:bodyPr/>
          <a:lstStyle/>
          <a:p>
            <a:fld id="{73DD2B68-861D-0949-B0BC-5120B5A415AB}" type="datetimeFigureOut">
              <a:rPr lang="en-US" smtClean="0"/>
              <a:t>10/24/24</a:t>
            </a:fld>
            <a:endParaRPr lang="en-US"/>
          </a:p>
        </p:txBody>
      </p:sp>
      <p:sp>
        <p:nvSpPr>
          <p:cNvPr id="3" name="Footer Placeholder 2">
            <a:extLst>
              <a:ext uri="{FF2B5EF4-FFF2-40B4-BE49-F238E27FC236}">
                <a16:creationId xmlns:a16="http://schemas.microsoft.com/office/drawing/2014/main" id="{F63E7198-C0FD-E947-A069-DDA30270D5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FD3F32-5EE5-1A4A-93B7-B1203877744A}"/>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3908176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03A0-F8F4-C048-B26B-C8D94A4DE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B18FBF-764C-5140-A2A9-25D4AE652C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CE4D86-1BD1-DC43-856B-6FFD56C454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5CDB08-0F85-0B49-B029-019D03345D35}"/>
              </a:ext>
            </a:extLst>
          </p:cNvPr>
          <p:cNvSpPr>
            <a:spLocks noGrp="1"/>
          </p:cNvSpPr>
          <p:nvPr>
            <p:ph type="dt" sz="half" idx="10"/>
          </p:nvPr>
        </p:nvSpPr>
        <p:spPr/>
        <p:txBody>
          <a:bodyPr/>
          <a:lstStyle/>
          <a:p>
            <a:fld id="{73DD2B68-861D-0949-B0BC-5120B5A415AB}" type="datetimeFigureOut">
              <a:rPr lang="en-US" smtClean="0"/>
              <a:t>10/24/24</a:t>
            </a:fld>
            <a:endParaRPr lang="en-US"/>
          </a:p>
        </p:txBody>
      </p:sp>
      <p:sp>
        <p:nvSpPr>
          <p:cNvPr id="6" name="Footer Placeholder 5">
            <a:extLst>
              <a:ext uri="{FF2B5EF4-FFF2-40B4-BE49-F238E27FC236}">
                <a16:creationId xmlns:a16="http://schemas.microsoft.com/office/drawing/2014/main" id="{957CF442-2632-9A47-90FF-0943967169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53343B-D70C-2B40-BBFA-03C7BD363928}"/>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204346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971E-B9B1-C24F-A2AC-F466E118D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3770EF-77E0-5D42-BCFE-506B9CD173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CEB477-D3CC-704D-BD4F-CE388B5D2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DBA33D-9D06-4548-AE0A-2A5E8BC33E10}"/>
              </a:ext>
            </a:extLst>
          </p:cNvPr>
          <p:cNvSpPr>
            <a:spLocks noGrp="1"/>
          </p:cNvSpPr>
          <p:nvPr>
            <p:ph type="dt" sz="half" idx="10"/>
          </p:nvPr>
        </p:nvSpPr>
        <p:spPr/>
        <p:txBody>
          <a:bodyPr/>
          <a:lstStyle/>
          <a:p>
            <a:fld id="{73DD2B68-861D-0949-B0BC-5120B5A415AB}" type="datetimeFigureOut">
              <a:rPr lang="en-US" smtClean="0"/>
              <a:t>10/24/24</a:t>
            </a:fld>
            <a:endParaRPr lang="en-US"/>
          </a:p>
        </p:txBody>
      </p:sp>
      <p:sp>
        <p:nvSpPr>
          <p:cNvPr id="6" name="Footer Placeholder 5">
            <a:extLst>
              <a:ext uri="{FF2B5EF4-FFF2-40B4-BE49-F238E27FC236}">
                <a16:creationId xmlns:a16="http://schemas.microsoft.com/office/drawing/2014/main" id="{F6AEA42B-1FF9-204E-9BD7-C82F58637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A7147-B941-124F-8852-3D90F53A0D5E}"/>
              </a:ext>
            </a:extLst>
          </p:cNvPr>
          <p:cNvSpPr>
            <a:spLocks noGrp="1"/>
          </p:cNvSpPr>
          <p:nvPr>
            <p:ph type="sldNum" sz="quarter" idx="12"/>
          </p:nvPr>
        </p:nvSpPr>
        <p:spPr/>
        <p:txBody>
          <a:bodyPr/>
          <a:lstStyle/>
          <a:p>
            <a:fld id="{9F14949E-5849-804A-B82F-E10FA7406E8B}" type="slidenum">
              <a:rPr lang="en-US" smtClean="0"/>
              <a:t>‹#›</a:t>
            </a:fld>
            <a:endParaRPr lang="en-US"/>
          </a:p>
        </p:txBody>
      </p:sp>
    </p:spTree>
    <p:extLst>
      <p:ext uri="{BB962C8B-B14F-4D97-AF65-F5344CB8AC3E}">
        <p14:creationId xmlns:p14="http://schemas.microsoft.com/office/powerpoint/2010/main" val="3216069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FC496-EC28-4C4F-A15D-29D71CA68B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EAA725-3C93-7948-A9C7-D35F73EEB7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C2CC7-9E82-A341-89D1-A20542474B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DD2B68-861D-0949-B0BC-5120B5A415AB}" type="datetimeFigureOut">
              <a:rPr lang="en-US" smtClean="0"/>
              <a:t>10/24/24</a:t>
            </a:fld>
            <a:endParaRPr lang="en-US"/>
          </a:p>
        </p:txBody>
      </p:sp>
      <p:sp>
        <p:nvSpPr>
          <p:cNvPr id="5" name="Footer Placeholder 4">
            <a:extLst>
              <a:ext uri="{FF2B5EF4-FFF2-40B4-BE49-F238E27FC236}">
                <a16:creationId xmlns:a16="http://schemas.microsoft.com/office/drawing/2014/main" id="{8B7348CB-2C06-9949-A8B8-8CDAF78D3C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8AF9D0-0039-CD49-A5D8-48BAFA347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14949E-5849-804A-B82F-E10FA7406E8B}" type="slidenum">
              <a:rPr lang="en-US" smtClean="0"/>
              <a:t>‹#›</a:t>
            </a:fld>
            <a:endParaRPr lang="en-US"/>
          </a:p>
        </p:txBody>
      </p:sp>
    </p:spTree>
    <p:extLst>
      <p:ext uri="{BB962C8B-B14F-4D97-AF65-F5344CB8AC3E}">
        <p14:creationId xmlns:p14="http://schemas.microsoft.com/office/powerpoint/2010/main" val="864438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Times" pitchFamily="18" charset="0"/>
                <a:ea typeface="+mn-ea"/>
                <a:cs typeface="+mn-cs"/>
              </a:defRPr>
            </a:lvl1pPr>
          </a:lstStyle>
          <a:p>
            <a:pPr>
              <a:defRPr/>
            </a:pPr>
            <a:endParaRPr lang="en-US" dirty="0"/>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Times" pitchFamily="18" charset="0"/>
                <a:ea typeface="+mn-ea"/>
                <a:cs typeface="+mn-cs"/>
              </a:defRPr>
            </a:lvl1pPr>
          </a:lstStyle>
          <a:p>
            <a:pPr>
              <a:defRPr/>
            </a:pPr>
            <a:endParaRPr lang="en-US" dirty="0"/>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9DE42B5-C85D-4D9D-9088-EBFF86FEE36F}" type="slidenum">
              <a:rPr lang="en-US" altLang="en-US"/>
              <a:pPr/>
              <a:t>‹#›</a:t>
            </a:fld>
            <a:endParaRPr lang="en-US" altLang="en-US" dirty="0"/>
          </a:p>
        </p:txBody>
      </p:sp>
    </p:spTree>
    <p:extLst>
      <p:ext uri="{BB962C8B-B14F-4D97-AF65-F5344CB8AC3E}">
        <p14:creationId xmlns:p14="http://schemas.microsoft.com/office/powerpoint/2010/main" val="2650724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2"/>
          </a:solidFill>
          <a:latin typeface="Times" pitchFamily="18" charset="0"/>
          <a:ea typeface="MS PGothic" pitchFamily="34" charset="-128"/>
          <a:cs typeface="ＭＳ Ｐゴシック" charset="0"/>
        </a:defRPr>
      </a:lvl2pPr>
      <a:lvl3pPr algn="ctr" rtl="0" eaLnBrk="0" fontAlgn="base" hangingPunct="0">
        <a:spcBef>
          <a:spcPct val="0"/>
        </a:spcBef>
        <a:spcAft>
          <a:spcPct val="0"/>
        </a:spcAft>
        <a:defRPr sz="4400">
          <a:solidFill>
            <a:schemeClr val="tx2"/>
          </a:solidFill>
          <a:latin typeface="Times" pitchFamily="18" charset="0"/>
          <a:ea typeface="MS PGothic" pitchFamily="34" charset="-128"/>
          <a:cs typeface="ＭＳ Ｐゴシック" charset="0"/>
        </a:defRPr>
      </a:lvl3pPr>
      <a:lvl4pPr algn="ctr" rtl="0" eaLnBrk="0" fontAlgn="base" hangingPunct="0">
        <a:spcBef>
          <a:spcPct val="0"/>
        </a:spcBef>
        <a:spcAft>
          <a:spcPct val="0"/>
        </a:spcAft>
        <a:defRPr sz="4400">
          <a:solidFill>
            <a:schemeClr val="tx2"/>
          </a:solidFill>
          <a:latin typeface="Times" pitchFamily="18" charset="0"/>
          <a:ea typeface="MS PGothic" pitchFamily="34" charset="-128"/>
          <a:cs typeface="ＭＳ Ｐゴシック" charset="0"/>
        </a:defRPr>
      </a:lvl4pPr>
      <a:lvl5pPr algn="ctr" rtl="0" eaLnBrk="0" fontAlgn="base" hangingPunct="0">
        <a:spcBef>
          <a:spcPct val="0"/>
        </a:spcBef>
        <a:spcAft>
          <a:spcPct val="0"/>
        </a:spcAft>
        <a:defRPr sz="4400">
          <a:solidFill>
            <a:schemeClr val="tx2"/>
          </a:solidFill>
          <a:latin typeface="Times" pitchFamily="18" charset="0"/>
          <a:ea typeface="MS PGothic" pitchFamily="34" charset="-128"/>
          <a:cs typeface="ＭＳ Ｐゴシック" charset="0"/>
        </a:defRPr>
      </a:lvl5pPr>
      <a:lvl6pPr marL="457200" algn="ctr" rtl="0" fontAlgn="base">
        <a:spcBef>
          <a:spcPct val="0"/>
        </a:spcBef>
        <a:spcAft>
          <a:spcPct val="0"/>
        </a:spcAft>
        <a:defRPr sz="4400">
          <a:solidFill>
            <a:schemeClr val="tx2"/>
          </a:solidFill>
          <a:latin typeface="Times" pitchFamily="18" charset="0"/>
        </a:defRPr>
      </a:lvl6pPr>
      <a:lvl7pPr marL="914400" algn="ctr" rtl="0" fontAlgn="base">
        <a:spcBef>
          <a:spcPct val="0"/>
        </a:spcBef>
        <a:spcAft>
          <a:spcPct val="0"/>
        </a:spcAft>
        <a:defRPr sz="4400">
          <a:solidFill>
            <a:schemeClr val="tx2"/>
          </a:solidFill>
          <a:latin typeface="Times" pitchFamily="18" charset="0"/>
        </a:defRPr>
      </a:lvl7pPr>
      <a:lvl8pPr marL="1371600" algn="ctr" rtl="0" fontAlgn="base">
        <a:spcBef>
          <a:spcPct val="0"/>
        </a:spcBef>
        <a:spcAft>
          <a:spcPct val="0"/>
        </a:spcAft>
        <a:defRPr sz="4400">
          <a:solidFill>
            <a:schemeClr val="tx2"/>
          </a:solidFill>
          <a:latin typeface="Times" pitchFamily="18" charset="0"/>
        </a:defRPr>
      </a:lvl8pPr>
      <a:lvl9pPr marL="1828800" algn="ctr" rtl="0" fontAlgn="base">
        <a:spcBef>
          <a:spcPct val="0"/>
        </a:spcBef>
        <a:spcAft>
          <a:spcPct val="0"/>
        </a:spcAft>
        <a:defRPr sz="4400">
          <a:solidFill>
            <a:schemeClr val="tx2"/>
          </a:solidFill>
          <a:latin typeface="Times"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ilot.wr.usgs.gov/index.ph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wmf"/></Relationships>
</file>

<file path=ppt/slides/_rels/slide2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2.jpeg"/><Relationship Id="rId5" Type="http://schemas.openxmlformats.org/officeDocument/2006/relationships/image" Target="../media/image20.wmf"/><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isis.astrogeology.usgs.gov/IsisWorkshop/index.php/Autoseed" TargetMode="Externa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hyperlink" Target="http://isis.astrogeology.usgs.gov/IsisWorkshop/index.php/Autoseed"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hyperlink" Target="http://isis.astrogeology.usgs.gov/IsisWorkshop/index.php/Automatic_Registration" TargetMode="Externa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18.xml"/><Relationship Id="rId4" Type="http://schemas.openxmlformats.org/officeDocument/2006/relationships/image" Target="../media/image40.tiff"/></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2" Type="http://schemas.openxmlformats.org/officeDocument/2006/relationships/hyperlink" Target="http://isis.astrogeology.usgs.gov/IsisWorkshop/uploads/8/80/Qnet_demo.pdf" TargetMode="Externa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B6DE78-4B1A-CA4A-8503-75ACD807E62D}"/>
              </a:ext>
            </a:extLst>
          </p:cNvPr>
          <p:cNvSpPr txBox="1"/>
          <p:nvPr/>
        </p:nvSpPr>
        <p:spPr>
          <a:xfrm>
            <a:off x="0" y="0"/>
            <a:ext cx="12192000" cy="461665"/>
          </a:xfrm>
          <a:prstGeom prst="rect">
            <a:avLst/>
          </a:prstGeom>
          <a:noFill/>
        </p:spPr>
        <p:txBody>
          <a:bodyPr wrap="square" rtlCol="0">
            <a:spAutoFit/>
          </a:bodyPr>
          <a:lstStyle/>
          <a:p>
            <a:pPr algn="ctr"/>
            <a:r>
              <a:rPr lang="en-US" sz="2400" b="1" dirty="0"/>
              <a:t>Lab 5 – Map Projection, Mosaics, Bundle Adjustments and other fun!</a:t>
            </a:r>
          </a:p>
        </p:txBody>
      </p:sp>
      <p:sp>
        <p:nvSpPr>
          <p:cNvPr id="6" name="TextBox 5">
            <a:extLst>
              <a:ext uri="{FF2B5EF4-FFF2-40B4-BE49-F238E27FC236}">
                <a16:creationId xmlns:a16="http://schemas.microsoft.com/office/drawing/2014/main" id="{4F164299-215C-D742-8224-EE84876512FE}"/>
              </a:ext>
            </a:extLst>
          </p:cNvPr>
          <p:cNvSpPr txBox="1"/>
          <p:nvPr/>
        </p:nvSpPr>
        <p:spPr>
          <a:xfrm>
            <a:off x="4214298" y="384909"/>
            <a:ext cx="3763403" cy="400110"/>
          </a:xfrm>
          <a:prstGeom prst="rect">
            <a:avLst/>
          </a:prstGeom>
          <a:noFill/>
        </p:spPr>
        <p:txBody>
          <a:bodyPr wrap="none" rtlCol="0">
            <a:spAutoFit/>
          </a:bodyPr>
          <a:lstStyle/>
          <a:p>
            <a:r>
              <a:rPr lang="en-US" sz="2000" b="1" dirty="0"/>
              <a:t>https://</a:t>
            </a:r>
            <a:r>
              <a:rPr lang="en-US" sz="2000" b="1" dirty="0" err="1"/>
              <a:t>isis.astrogeology.usgs.gov</a:t>
            </a:r>
            <a:endParaRPr lang="en-US" sz="2000" b="1" dirty="0"/>
          </a:p>
        </p:txBody>
      </p:sp>
      <p:pic>
        <p:nvPicPr>
          <p:cNvPr id="2" name="Picture 1">
            <a:extLst>
              <a:ext uri="{FF2B5EF4-FFF2-40B4-BE49-F238E27FC236}">
                <a16:creationId xmlns:a16="http://schemas.microsoft.com/office/drawing/2014/main" id="{E4015259-6F11-F9C1-F264-BF8DF3DD3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9448" y="1083365"/>
            <a:ext cx="8450036" cy="5218043"/>
          </a:xfrm>
          <a:prstGeom prst="rect">
            <a:avLst/>
          </a:prstGeom>
        </p:spPr>
      </p:pic>
    </p:spTree>
    <p:extLst>
      <p:ext uri="{BB962C8B-B14F-4D97-AF65-F5344CB8AC3E}">
        <p14:creationId xmlns:p14="http://schemas.microsoft.com/office/powerpoint/2010/main" val="320589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AA6BF7-77C4-7C39-6678-239BA1117C9D}"/>
              </a:ext>
            </a:extLst>
          </p:cNvPr>
          <p:cNvSpPr>
            <a:spLocks noGrp="1"/>
          </p:cNvSpPr>
          <p:nvPr>
            <p:ph idx="1"/>
          </p:nvPr>
        </p:nvSpPr>
        <p:spPr>
          <a:xfrm>
            <a:off x="-1" y="245303"/>
            <a:ext cx="5764697" cy="2974975"/>
          </a:xfrm>
        </p:spPr>
        <p:txBody>
          <a:bodyPr>
            <a:normAutofit/>
          </a:bodyPr>
          <a:lstStyle/>
          <a:p>
            <a:r>
              <a:rPr lang="en-US" dirty="0"/>
              <a:t>Check progress with:</a:t>
            </a:r>
          </a:p>
          <a:p>
            <a:pPr marL="0" indent="0">
              <a:buNone/>
            </a:pPr>
            <a:r>
              <a:rPr lang="en-US" dirty="0" err="1">
                <a:latin typeface="Courier New" panose="02070309020205020404" pitchFamily="49" charset="0"/>
                <a:cs typeface="Courier New" panose="02070309020205020404" pitchFamily="49" charset="0"/>
              </a:rPr>
              <a:t>qmos</a:t>
            </a:r>
            <a:r>
              <a:rPr lang="en-US" dirty="0">
                <a:latin typeface="Courier New" panose="02070309020205020404" pitchFamily="49" charset="0"/>
                <a:cs typeface="Courier New" panose="02070309020205020404" pitchFamily="49" charset="0"/>
              </a:rPr>
              <a:t> lev1.lis</a:t>
            </a:r>
          </a:p>
          <a:p>
            <a:pPr marL="0" indent="0">
              <a:buNone/>
            </a:pP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Try a quick uncontrolled map projection and mosaic</a:t>
            </a:r>
          </a:p>
        </p:txBody>
      </p:sp>
      <p:pic>
        <p:nvPicPr>
          <p:cNvPr id="4" name="Picture 3">
            <a:extLst>
              <a:ext uri="{FF2B5EF4-FFF2-40B4-BE49-F238E27FC236}">
                <a16:creationId xmlns:a16="http://schemas.microsoft.com/office/drawing/2014/main" id="{18F9343A-D78D-2785-0099-7638D686E3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59421" y="0"/>
            <a:ext cx="4544684" cy="3317898"/>
          </a:xfrm>
          <a:prstGeom prst="rect">
            <a:avLst/>
          </a:prstGeom>
        </p:spPr>
      </p:pic>
      <p:sp>
        <p:nvSpPr>
          <p:cNvPr id="5" name="Google Shape;177;p12">
            <a:extLst>
              <a:ext uri="{FF2B5EF4-FFF2-40B4-BE49-F238E27FC236}">
                <a16:creationId xmlns:a16="http://schemas.microsoft.com/office/drawing/2014/main" id="{E07D7A57-D2B3-3F74-1BC3-FC48370A7E75}"/>
              </a:ext>
            </a:extLst>
          </p:cNvPr>
          <p:cNvSpPr txBox="1"/>
          <p:nvPr/>
        </p:nvSpPr>
        <p:spPr>
          <a:xfrm>
            <a:off x="-1" y="3429000"/>
            <a:ext cx="12192000" cy="2492950"/>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Try a ‘quick’ map projection</a:t>
            </a: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cam2map from=Lev1/\$1.lev1.cub to=Lev2/\$1.lev2.cub map=</a:t>
            </a:r>
            <a:r>
              <a:rPr lang="en-US" sz="1200" dirty="0" err="1">
                <a:latin typeface="Courier New" panose="02070309020205020404" pitchFamily="49" charset="0"/>
                <a:cs typeface="Courier New" panose="02070309020205020404" pitchFamily="49" charset="0"/>
              </a:rPr>
              <a:t>sinu.map</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pixres</a:t>
            </a:r>
            <a:r>
              <a:rPr lang="en-US" sz="1200" dirty="0">
                <a:latin typeface="Courier New" panose="02070309020205020404" pitchFamily="49" charset="0"/>
                <a:cs typeface="Courier New" panose="02070309020205020404" pitchFamily="49" charset="0"/>
              </a:rPr>
              <a:t>=map -</a:t>
            </a:r>
            <a:r>
              <a:rPr lang="en-US" sz="1200" dirty="0" err="1">
                <a:latin typeface="Courier New" panose="02070309020205020404" pitchFamily="49" charset="0"/>
                <a:cs typeface="Courier New" panose="02070309020205020404" pitchFamily="49" charset="0"/>
              </a:rPr>
              <a:t>batchlist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ls Lev2/*.cub &gt;! lev2.lis</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Mosaic with different blending strategies</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automos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fromlist</a:t>
            </a:r>
            <a:r>
              <a:rPr lang="en-US" sz="1200" dirty="0">
                <a:latin typeface="Courier New" panose="02070309020205020404" pitchFamily="49" charset="0"/>
                <a:cs typeface="Courier New" panose="02070309020205020404" pitchFamily="49" charset="0"/>
              </a:rPr>
              <a:t>=lev2.lis mosaic=</a:t>
            </a:r>
            <a:r>
              <a:rPr lang="en-US" sz="1200" dirty="0" err="1">
                <a:latin typeface="Courier New" panose="02070309020205020404" pitchFamily="49" charset="0"/>
                <a:cs typeface="Courier New" panose="02070309020205020404" pitchFamily="49" charset="0"/>
              </a:rPr>
              <a:t>slapdash.cub</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matchbandbin</a:t>
            </a:r>
            <a:r>
              <a:rPr lang="en-US" sz="1200" dirty="0">
                <a:latin typeface="Courier New" panose="02070309020205020404" pitchFamily="49" charset="0"/>
                <a:cs typeface="Courier New" panose="02070309020205020404" pitchFamily="49" charset="0"/>
              </a:rPr>
              <a:t>=false priority=average</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equalizer </a:t>
            </a:r>
            <a:r>
              <a:rPr lang="en-US" sz="1200" dirty="0" err="1">
                <a:latin typeface="Courier New" panose="02070309020205020404" pitchFamily="49" charset="0"/>
                <a:cs typeface="Courier New" panose="02070309020205020404" pitchFamily="49" charset="0"/>
              </a:rPr>
              <a:t>fromlist</a:t>
            </a:r>
            <a:r>
              <a:rPr lang="en-US" sz="1200" dirty="0">
                <a:latin typeface="Courier New" panose="02070309020205020404" pitchFamily="49" charset="0"/>
                <a:cs typeface="Courier New" panose="02070309020205020404" pitchFamily="49" charset="0"/>
              </a:rPr>
              <a:t>=lev2.lis process=both</a:t>
            </a: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ls Lev2/*</a:t>
            </a:r>
            <a:r>
              <a:rPr lang="en-US" sz="1200" dirty="0" err="1">
                <a:latin typeface="Courier New" panose="02070309020205020404" pitchFamily="49" charset="0"/>
                <a:cs typeface="Courier New" panose="02070309020205020404" pitchFamily="49" charset="0"/>
              </a:rPr>
              <a:t>equ.cub</a:t>
            </a:r>
            <a:r>
              <a:rPr lang="en-US" sz="1200" dirty="0">
                <a:latin typeface="Courier New" panose="02070309020205020404" pitchFamily="49" charset="0"/>
                <a:cs typeface="Courier New" panose="02070309020205020404" pitchFamily="49" charset="0"/>
              </a:rPr>
              <a:t> &gt;! lev2.equ.lis</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automos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fromlist</a:t>
            </a:r>
            <a:r>
              <a:rPr lang="en-US" sz="1200" dirty="0">
                <a:latin typeface="Courier New" panose="02070309020205020404" pitchFamily="49" charset="0"/>
                <a:cs typeface="Courier New" panose="02070309020205020404" pitchFamily="49" charset="0"/>
              </a:rPr>
              <a:t>=lev2.equ.lis mosaic=</a:t>
            </a:r>
            <a:r>
              <a:rPr lang="en-US" sz="1200" dirty="0" err="1">
                <a:latin typeface="Courier New" panose="02070309020205020404" pitchFamily="49" charset="0"/>
                <a:cs typeface="Courier New" panose="02070309020205020404" pitchFamily="49" charset="0"/>
              </a:rPr>
              <a:t>equ_slapdash.cub</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matchbandbin</a:t>
            </a:r>
            <a:r>
              <a:rPr lang="en-US" sz="1200" dirty="0">
                <a:latin typeface="Courier New" panose="02070309020205020404" pitchFamily="49" charset="0"/>
                <a:cs typeface="Courier New" panose="02070309020205020404" pitchFamily="49" charset="0"/>
              </a:rPr>
              <a:t>=false priority=average</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USE QVIEW TO VIEW THE RESULT - note the seams and offsets</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qview</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equ_slapdash.cub</a:t>
            </a:r>
            <a:endParaRPr lang="en-US" sz="1200" dirty="0">
              <a:latin typeface="Courier New" panose="02070309020205020404" pitchFamily="49" charset="0"/>
              <a:cs typeface="Courier New" panose="02070309020205020404" pitchFamily="49" charset="0"/>
            </a:endParaRPr>
          </a:p>
        </p:txBody>
      </p:sp>
      <p:sp>
        <p:nvSpPr>
          <p:cNvPr id="6" name="Content Placeholder 2">
            <a:extLst>
              <a:ext uri="{FF2B5EF4-FFF2-40B4-BE49-F238E27FC236}">
                <a16:creationId xmlns:a16="http://schemas.microsoft.com/office/drawing/2014/main" id="{0CEE9366-5A75-CEC9-57C1-BCA1FA4C7CCE}"/>
              </a:ext>
            </a:extLst>
          </p:cNvPr>
          <p:cNvSpPr txBox="1">
            <a:spLocks/>
          </p:cNvSpPr>
          <p:nvPr/>
        </p:nvSpPr>
        <p:spPr>
          <a:xfrm>
            <a:off x="0" y="6033052"/>
            <a:ext cx="11708296" cy="579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 so hot…. But we can improve the outcome with control points </a:t>
            </a:r>
            <a:endParaRPr lang="en-US" dirty="0">
              <a:cs typeface="Courier New" panose="02070309020205020404" pitchFamily="49" charset="0"/>
            </a:endParaRPr>
          </a:p>
        </p:txBody>
      </p:sp>
    </p:spTree>
    <p:extLst>
      <p:ext uri="{BB962C8B-B14F-4D97-AF65-F5344CB8AC3E}">
        <p14:creationId xmlns:p14="http://schemas.microsoft.com/office/powerpoint/2010/main" val="69075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5B21F-9ED3-CE05-2441-13A0A27C3F9E}"/>
              </a:ext>
            </a:extLst>
          </p:cNvPr>
          <p:cNvSpPr>
            <a:spLocks noGrp="1"/>
          </p:cNvSpPr>
          <p:nvPr>
            <p:ph idx="1"/>
          </p:nvPr>
        </p:nvSpPr>
        <p:spPr>
          <a:xfrm>
            <a:off x="0" y="0"/>
            <a:ext cx="11612880" cy="571500"/>
          </a:xfrm>
        </p:spPr>
        <p:txBody>
          <a:bodyPr>
            <a:normAutofit/>
          </a:bodyPr>
          <a:lstStyle/>
          <a:p>
            <a:r>
              <a:rPr lang="en-US" dirty="0"/>
              <a:t>But equalization works well….</a:t>
            </a:r>
            <a:r>
              <a:rPr lang="en-US"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qview</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slapdash.cub</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equ_slapdash.cub</a:t>
            </a:r>
            <a:endParaRPr lang="en-US" dirty="0"/>
          </a:p>
        </p:txBody>
      </p:sp>
      <p:pic>
        <p:nvPicPr>
          <p:cNvPr id="4" name="Picture 3">
            <a:extLst>
              <a:ext uri="{FF2B5EF4-FFF2-40B4-BE49-F238E27FC236}">
                <a16:creationId xmlns:a16="http://schemas.microsoft.com/office/drawing/2014/main" id="{9F2AFDD2-AF1B-5905-6BF9-2FA10B976D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9160" y="828281"/>
            <a:ext cx="10393680" cy="5711667"/>
          </a:xfrm>
          <a:prstGeom prst="rect">
            <a:avLst/>
          </a:prstGeom>
        </p:spPr>
      </p:pic>
    </p:spTree>
    <p:extLst>
      <p:ext uri="{BB962C8B-B14F-4D97-AF65-F5344CB8AC3E}">
        <p14:creationId xmlns:p14="http://schemas.microsoft.com/office/powerpoint/2010/main" val="77139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4"/>
          <p:cNvSpPr txBox="1">
            <a:spLocks noGrp="1"/>
          </p:cNvSpPr>
          <p:nvPr>
            <p:ph type="title"/>
          </p:nvPr>
        </p:nvSpPr>
        <p:spPr>
          <a:xfrm>
            <a:off x="0" y="1"/>
            <a:ext cx="12192000" cy="9391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Pre-processing – Bundle Adjust</a:t>
            </a:r>
            <a:endParaRPr/>
          </a:p>
        </p:txBody>
      </p:sp>
      <p:pic>
        <p:nvPicPr>
          <p:cNvPr id="192" name="Google Shape;192;p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76580" y="1483329"/>
            <a:ext cx="3569524" cy="3786667"/>
          </a:xfrm>
          <a:prstGeom prst="rect">
            <a:avLst/>
          </a:prstGeom>
          <a:noFill/>
          <a:ln>
            <a:noFill/>
          </a:ln>
        </p:spPr>
      </p:pic>
      <p:pic>
        <p:nvPicPr>
          <p:cNvPr id="193" name="Google Shape;193;p1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61673" y="1483328"/>
            <a:ext cx="3569524" cy="3786667"/>
          </a:xfrm>
          <a:prstGeom prst="rect">
            <a:avLst/>
          </a:prstGeom>
          <a:noFill/>
          <a:ln>
            <a:noFill/>
          </a:ln>
        </p:spPr>
      </p:pic>
      <p:sp>
        <p:nvSpPr>
          <p:cNvPr id="194" name="Google Shape;194;p14"/>
          <p:cNvSpPr txBox="1"/>
          <p:nvPr/>
        </p:nvSpPr>
        <p:spPr>
          <a:xfrm>
            <a:off x="0" y="715618"/>
            <a:ext cx="591143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205389"/>
                </a:solidFill>
                <a:latin typeface="Courier New"/>
                <a:ea typeface="Courier New"/>
                <a:cs typeface="Courier New"/>
                <a:sym typeface="Courier New"/>
              </a:rPr>
              <a:t>findimageoverlaps</a:t>
            </a:r>
            <a:endParaRPr sz="1600">
              <a:solidFill>
                <a:srgbClr val="205389"/>
              </a:solidFill>
              <a:latin typeface="Courier New"/>
              <a:ea typeface="Courier New"/>
              <a:cs typeface="Courier New"/>
              <a:sym typeface="Courier New"/>
            </a:endParaRPr>
          </a:p>
          <a:p>
            <a:pPr marL="0" marR="0" lvl="0" indent="0" algn="l" rtl="0">
              <a:spcBef>
                <a:spcPts val="0"/>
              </a:spcBef>
              <a:spcAft>
                <a:spcPts val="0"/>
              </a:spcAft>
              <a:buNone/>
            </a:pPr>
            <a:r>
              <a:rPr lang="en-US" sz="1600" i="1">
                <a:solidFill>
                  <a:srgbClr val="205389"/>
                </a:solidFill>
                <a:latin typeface="Courier New"/>
                <a:ea typeface="Courier New"/>
                <a:cs typeface="Courier New"/>
                <a:sym typeface="Courier New"/>
              </a:rPr>
              <a:t>autoseed</a:t>
            </a:r>
            <a:r>
              <a:rPr lang="en-US" sz="1600" i="1">
                <a:solidFill>
                  <a:srgbClr val="205389"/>
                </a:solidFill>
                <a:latin typeface="Arial"/>
                <a:ea typeface="Arial"/>
                <a:cs typeface="Arial"/>
                <a:sym typeface="Arial"/>
              </a:rPr>
              <a:t>    – creates points based on your image overlaps</a:t>
            </a:r>
            <a:endParaRPr sz="1600">
              <a:solidFill>
                <a:srgbClr val="205389"/>
              </a:solidFill>
              <a:latin typeface="Arial"/>
              <a:ea typeface="Arial"/>
              <a:cs typeface="Arial"/>
              <a:sym typeface="Arial"/>
            </a:endParaRPr>
          </a:p>
        </p:txBody>
      </p:sp>
      <p:sp>
        <p:nvSpPr>
          <p:cNvPr id="195" name="Google Shape;195;p14"/>
          <p:cNvSpPr txBox="1"/>
          <p:nvPr/>
        </p:nvSpPr>
        <p:spPr>
          <a:xfrm>
            <a:off x="6281530" y="652331"/>
            <a:ext cx="591047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205389"/>
                </a:solidFill>
                <a:latin typeface="Courier New"/>
                <a:ea typeface="Courier New"/>
                <a:cs typeface="Courier New"/>
                <a:sym typeface="Courier New"/>
              </a:rPr>
              <a:t>seedgrid</a:t>
            </a:r>
            <a:r>
              <a:rPr lang="en-US" sz="1600">
                <a:solidFill>
                  <a:srgbClr val="205389"/>
                </a:solidFill>
                <a:latin typeface="Arial"/>
                <a:ea typeface="Arial"/>
                <a:cs typeface="Arial"/>
                <a:sym typeface="Arial"/>
              </a:rPr>
              <a:t> – only knows about the lat/lon/spacing</a:t>
            </a:r>
            <a:endParaRPr/>
          </a:p>
          <a:p>
            <a:pPr marL="0" marR="0" lvl="0" indent="0" algn="l" rtl="0">
              <a:spcBef>
                <a:spcPts val="0"/>
              </a:spcBef>
              <a:spcAft>
                <a:spcPts val="0"/>
              </a:spcAft>
              <a:buNone/>
            </a:pPr>
            <a:r>
              <a:rPr lang="en-US" sz="1600">
                <a:solidFill>
                  <a:srgbClr val="205389"/>
                </a:solidFill>
                <a:latin typeface="Courier New"/>
                <a:ea typeface="Courier New"/>
                <a:cs typeface="Courier New"/>
                <a:sym typeface="Courier New"/>
              </a:rPr>
              <a:t>cnetadd</a:t>
            </a:r>
            <a:r>
              <a:rPr lang="en-US" sz="1600">
                <a:solidFill>
                  <a:srgbClr val="205389"/>
                </a:solidFill>
                <a:latin typeface="Arial"/>
                <a:ea typeface="Arial"/>
                <a:cs typeface="Arial"/>
                <a:sym typeface="Arial"/>
              </a:rPr>
              <a:t> – adds the image list you’re using</a:t>
            </a:r>
            <a:endParaRPr/>
          </a:p>
          <a:p>
            <a:pPr marL="0" marR="0" lvl="0" indent="0" algn="l" rtl="0">
              <a:spcBef>
                <a:spcPts val="0"/>
              </a:spcBef>
              <a:spcAft>
                <a:spcPts val="0"/>
              </a:spcAft>
              <a:buNone/>
            </a:pPr>
            <a:r>
              <a:rPr lang="en-US" sz="1600">
                <a:solidFill>
                  <a:srgbClr val="205389"/>
                </a:solidFill>
                <a:latin typeface="Courier New"/>
                <a:ea typeface="Courier New"/>
                <a:cs typeface="Courier New"/>
                <a:sym typeface="Courier New"/>
              </a:rPr>
              <a:t>cnetedit</a:t>
            </a:r>
            <a:r>
              <a:rPr lang="en-US" sz="1600">
                <a:solidFill>
                  <a:srgbClr val="205389"/>
                </a:solidFill>
                <a:latin typeface="Arial"/>
                <a:ea typeface="Arial"/>
                <a:cs typeface="Arial"/>
                <a:sym typeface="Arial"/>
              </a:rPr>
              <a:t> – downselects to the points that cover the images</a:t>
            </a:r>
            <a:endParaRPr/>
          </a:p>
        </p:txBody>
      </p:sp>
      <p:sp>
        <p:nvSpPr>
          <p:cNvPr id="196" name="Google Shape;196;p14"/>
          <p:cNvSpPr txBox="1"/>
          <p:nvPr/>
        </p:nvSpPr>
        <p:spPr>
          <a:xfrm>
            <a:off x="0" y="5374671"/>
            <a:ext cx="12377530" cy="1384995"/>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err="1">
                <a:solidFill>
                  <a:schemeClr val="dk1"/>
                </a:solidFill>
                <a:latin typeface="Courier New"/>
                <a:ea typeface="Courier New"/>
                <a:cs typeface="Courier New"/>
                <a:sym typeface="Courier New"/>
              </a:rPr>
              <a:t>findimageoverlaps</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fromlist</a:t>
            </a:r>
            <a:r>
              <a:rPr lang="en-US" sz="1200" dirty="0">
                <a:solidFill>
                  <a:schemeClr val="dk1"/>
                </a:solidFill>
                <a:latin typeface="Courier New"/>
                <a:ea typeface="Courier New"/>
                <a:cs typeface="Courier New"/>
                <a:sym typeface="Courier New"/>
              </a:rPr>
              <a:t>=lev1.lis </a:t>
            </a:r>
            <a:r>
              <a:rPr lang="en-US" sz="1200" dirty="0" err="1">
                <a:solidFill>
                  <a:schemeClr val="dk1"/>
                </a:solidFill>
                <a:latin typeface="Courier New"/>
                <a:ea typeface="Courier New"/>
                <a:cs typeface="Courier New"/>
                <a:sym typeface="Courier New"/>
              </a:rPr>
              <a:t>overlaplist</a:t>
            </a:r>
            <a:r>
              <a:rPr lang="en-US" sz="1200" dirty="0">
                <a:solidFill>
                  <a:schemeClr val="dk1"/>
                </a:solidFill>
                <a:latin typeface="Courier New"/>
                <a:ea typeface="Courier New"/>
                <a:cs typeface="Courier New"/>
                <a:sym typeface="Courier New"/>
              </a:rPr>
              <a:t>=</a:t>
            </a:r>
            <a:r>
              <a:rPr lang="en-US" sz="1200" dirty="0" err="1">
                <a:solidFill>
                  <a:schemeClr val="dk1"/>
                </a:solidFill>
                <a:latin typeface="Courier New"/>
                <a:ea typeface="Courier New"/>
                <a:cs typeface="Courier New"/>
                <a:sym typeface="Courier New"/>
              </a:rPr>
              <a:t>overlaps.dat</a:t>
            </a:r>
            <a:r>
              <a:rPr lang="en-US" sz="1200" dirty="0">
                <a:solidFill>
                  <a:schemeClr val="dk1"/>
                </a:solidFill>
                <a:latin typeface="Courier New"/>
                <a:ea typeface="Courier New"/>
                <a:cs typeface="Courier New"/>
                <a:sym typeface="Courier New"/>
              </a:rPr>
              <a:t> errors=</a:t>
            </a:r>
            <a:r>
              <a:rPr lang="en-US" sz="1200" dirty="0" err="1">
                <a:solidFill>
                  <a:schemeClr val="dk1"/>
                </a:solidFill>
                <a:latin typeface="Courier New"/>
                <a:ea typeface="Courier New"/>
                <a:cs typeface="Courier New"/>
                <a:sym typeface="Courier New"/>
              </a:rPr>
              <a:t>ovl.err</a:t>
            </a:r>
            <a:r>
              <a:rPr lang="en-US" sz="1200" dirty="0">
                <a:solidFill>
                  <a:schemeClr val="dk1"/>
                </a:solidFill>
                <a:latin typeface="Courier New"/>
                <a:ea typeface="Courier New"/>
                <a:cs typeface="Courier New"/>
                <a:sym typeface="Courier New"/>
              </a:rPr>
              <a:t> detailed=true</a:t>
            </a:r>
          </a:p>
          <a:p>
            <a:pPr marL="0" marR="0" lvl="0" indent="0" algn="l" rtl="0">
              <a:spcBef>
                <a:spcPts val="0"/>
              </a:spcBef>
              <a:spcAft>
                <a:spcPts val="0"/>
              </a:spcAft>
              <a:buNone/>
            </a:pPr>
            <a:r>
              <a:rPr lang="en-US" sz="1200" dirty="0" err="1">
                <a:solidFill>
                  <a:schemeClr val="dk1"/>
                </a:solidFill>
                <a:latin typeface="Courier New"/>
                <a:ea typeface="Courier New"/>
                <a:cs typeface="Courier New"/>
                <a:sym typeface="Courier New"/>
              </a:rPr>
              <a:t>overlapstats</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fromlist</a:t>
            </a:r>
            <a:r>
              <a:rPr lang="en-US" sz="1200" dirty="0">
                <a:solidFill>
                  <a:schemeClr val="dk1"/>
                </a:solidFill>
                <a:latin typeface="Courier New"/>
                <a:ea typeface="Courier New"/>
                <a:cs typeface="Courier New"/>
                <a:sym typeface="Courier New"/>
              </a:rPr>
              <a:t>=lev1.lis </a:t>
            </a:r>
            <a:r>
              <a:rPr lang="en-US" sz="1200" dirty="0" err="1">
                <a:solidFill>
                  <a:schemeClr val="dk1"/>
                </a:solidFill>
                <a:latin typeface="Courier New"/>
                <a:ea typeface="Courier New"/>
                <a:cs typeface="Courier New"/>
                <a:sym typeface="Courier New"/>
              </a:rPr>
              <a:t>overlaplist</a:t>
            </a:r>
            <a:r>
              <a:rPr lang="en-US" sz="1200" dirty="0">
                <a:solidFill>
                  <a:schemeClr val="dk1"/>
                </a:solidFill>
                <a:latin typeface="Courier New"/>
                <a:ea typeface="Courier New"/>
                <a:cs typeface="Courier New"/>
                <a:sym typeface="Courier New"/>
              </a:rPr>
              <a:t>=</a:t>
            </a:r>
            <a:r>
              <a:rPr lang="en-US" sz="1200" dirty="0" err="1">
                <a:solidFill>
                  <a:schemeClr val="dk1"/>
                </a:solidFill>
                <a:latin typeface="Courier New"/>
                <a:ea typeface="Courier New"/>
                <a:cs typeface="Courier New"/>
                <a:sym typeface="Courier New"/>
              </a:rPr>
              <a:t>overlaps.dat</a:t>
            </a:r>
            <a:endParaRPr lang="en-US" sz="12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lang="en-US" sz="12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200" dirty="0">
                <a:solidFill>
                  <a:schemeClr val="dk1"/>
                </a:solidFill>
                <a:latin typeface="Courier New"/>
                <a:ea typeface="Courier New"/>
                <a:cs typeface="Courier New"/>
                <a:sym typeface="Courier New"/>
              </a:rPr>
              <a:t>### Examine </a:t>
            </a:r>
            <a:r>
              <a:rPr lang="en-US" sz="1200" dirty="0" err="1">
                <a:solidFill>
                  <a:schemeClr val="dk1"/>
                </a:solidFill>
                <a:latin typeface="Courier New"/>
                <a:ea typeface="Courier New"/>
                <a:cs typeface="Courier New"/>
                <a:sym typeface="Courier New"/>
              </a:rPr>
              <a:t>seed.def</a:t>
            </a:r>
            <a:endParaRPr lang="en-US" sz="12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lang="en-US" sz="12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200" dirty="0" err="1">
                <a:solidFill>
                  <a:schemeClr val="dk1"/>
                </a:solidFill>
                <a:latin typeface="Courier New"/>
                <a:ea typeface="Courier New"/>
                <a:cs typeface="Courier New"/>
                <a:sym typeface="Courier New"/>
              </a:rPr>
              <a:t>autoseed</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fromlist</a:t>
            </a:r>
            <a:r>
              <a:rPr lang="en-US" sz="1200" dirty="0">
                <a:solidFill>
                  <a:schemeClr val="dk1"/>
                </a:solidFill>
                <a:latin typeface="Courier New"/>
                <a:ea typeface="Courier New"/>
                <a:cs typeface="Courier New"/>
                <a:sym typeface="Courier New"/>
              </a:rPr>
              <a:t>=lev1.lis </a:t>
            </a:r>
            <a:r>
              <a:rPr lang="en-US" sz="1200" dirty="0" err="1">
                <a:solidFill>
                  <a:schemeClr val="dk1"/>
                </a:solidFill>
                <a:latin typeface="Courier New"/>
                <a:ea typeface="Courier New"/>
                <a:cs typeface="Courier New"/>
                <a:sym typeface="Courier New"/>
              </a:rPr>
              <a:t>overlaplist</a:t>
            </a:r>
            <a:r>
              <a:rPr lang="en-US" sz="1200" dirty="0">
                <a:solidFill>
                  <a:schemeClr val="dk1"/>
                </a:solidFill>
                <a:latin typeface="Courier New"/>
                <a:ea typeface="Courier New"/>
                <a:cs typeface="Courier New"/>
                <a:sym typeface="Courier New"/>
              </a:rPr>
              <a:t>=</a:t>
            </a:r>
            <a:r>
              <a:rPr lang="en-US" sz="1200" dirty="0" err="1">
                <a:solidFill>
                  <a:schemeClr val="dk1"/>
                </a:solidFill>
                <a:latin typeface="Courier New"/>
                <a:ea typeface="Courier New"/>
                <a:cs typeface="Courier New"/>
                <a:sym typeface="Courier New"/>
              </a:rPr>
              <a:t>overlaps.dat</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deffile</a:t>
            </a:r>
            <a:r>
              <a:rPr lang="en-US" sz="1200" dirty="0">
                <a:solidFill>
                  <a:schemeClr val="dk1"/>
                </a:solidFill>
                <a:latin typeface="Courier New"/>
                <a:ea typeface="Courier New"/>
                <a:cs typeface="Courier New"/>
                <a:sym typeface="Courier New"/>
              </a:rPr>
              <a:t>=</a:t>
            </a:r>
            <a:r>
              <a:rPr lang="en-US" sz="1200" dirty="0" err="1">
                <a:solidFill>
                  <a:schemeClr val="dk1"/>
                </a:solidFill>
                <a:latin typeface="Courier New"/>
                <a:ea typeface="Courier New"/>
                <a:cs typeface="Courier New"/>
                <a:sym typeface="Courier New"/>
              </a:rPr>
              <a:t>seed.def</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onet</a:t>
            </a:r>
            <a:r>
              <a:rPr lang="en-US" sz="1200" dirty="0">
                <a:solidFill>
                  <a:schemeClr val="dk1"/>
                </a:solidFill>
                <a:latin typeface="Courier New"/>
                <a:ea typeface="Courier New"/>
                <a:cs typeface="Courier New"/>
                <a:sym typeface="Courier New"/>
              </a:rPr>
              <a:t>=</a:t>
            </a:r>
            <a:r>
              <a:rPr lang="en-US" sz="1200" dirty="0" err="1">
                <a:solidFill>
                  <a:schemeClr val="dk1"/>
                </a:solidFill>
                <a:latin typeface="Courier New"/>
                <a:ea typeface="Courier New"/>
                <a:cs typeface="Courier New"/>
                <a:sym typeface="Courier New"/>
              </a:rPr>
              <a:t>auto.net</a:t>
            </a:r>
            <a:r>
              <a:rPr lang="en-US" sz="1200" dirty="0">
                <a:solidFill>
                  <a:schemeClr val="dk1"/>
                </a:solidFill>
                <a:latin typeface="Courier New"/>
                <a:ea typeface="Courier New"/>
                <a:cs typeface="Courier New"/>
                <a:sym typeface="Courier New"/>
              </a:rPr>
              <a:t> errors=</a:t>
            </a:r>
            <a:r>
              <a:rPr lang="en-US" sz="1200" dirty="0" err="1">
                <a:solidFill>
                  <a:schemeClr val="dk1"/>
                </a:solidFill>
                <a:latin typeface="Courier New"/>
                <a:ea typeface="Courier New"/>
                <a:cs typeface="Courier New"/>
                <a:sym typeface="Courier New"/>
              </a:rPr>
              <a:t>auto.err</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pointid</a:t>
            </a:r>
            <a:r>
              <a:rPr lang="en-US" sz="1200" dirty="0">
                <a:solidFill>
                  <a:schemeClr val="dk1"/>
                </a:solidFill>
                <a:latin typeface="Courier New"/>
                <a:ea typeface="Courier New"/>
                <a:cs typeface="Courier New"/>
                <a:sym typeface="Courier New"/>
              </a:rPr>
              <a:t>="mess_??" </a:t>
            </a:r>
            <a:r>
              <a:rPr lang="en-US" sz="1200" dirty="0" err="1">
                <a:solidFill>
                  <a:schemeClr val="dk1"/>
                </a:solidFill>
                <a:latin typeface="Courier New"/>
                <a:ea typeface="Courier New"/>
                <a:cs typeface="Courier New"/>
                <a:sym typeface="Courier New"/>
              </a:rPr>
              <a:t>networkid</a:t>
            </a:r>
            <a:r>
              <a:rPr lang="en-US" sz="1200" dirty="0">
                <a:solidFill>
                  <a:schemeClr val="dk1"/>
                </a:solidFill>
                <a:latin typeface="Courier New"/>
                <a:ea typeface="Courier New"/>
                <a:cs typeface="Courier New"/>
                <a:sym typeface="Courier New"/>
              </a:rPr>
              <a:t>=MESS description="Ptys551"</a:t>
            </a:r>
            <a:endParaRPr sz="1200" dirty="0">
              <a:solidFill>
                <a:schemeClr val="dk1"/>
              </a:solidFill>
              <a:latin typeface="Courier New"/>
              <a:ea typeface="Courier New"/>
              <a:cs typeface="Courier New"/>
              <a:sym typeface="Courier New"/>
            </a:endParaRPr>
          </a:p>
        </p:txBody>
      </p:sp>
      <p:sp>
        <p:nvSpPr>
          <p:cNvPr id="197" name="Google Shape;197;p14"/>
          <p:cNvSpPr txBox="1"/>
          <p:nvPr/>
        </p:nvSpPr>
        <p:spPr>
          <a:xfrm>
            <a:off x="4529368" y="2135658"/>
            <a:ext cx="234904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Two possible strategies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We use this one</a:t>
            </a:r>
            <a:endParaRPr/>
          </a:p>
        </p:txBody>
      </p:sp>
      <p:sp>
        <p:nvSpPr>
          <p:cNvPr id="198" name="Google Shape;198;p14"/>
          <p:cNvSpPr/>
          <p:nvPr/>
        </p:nvSpPr>
        <p:spPr>
          <a:xfrm rot="5400000">
            <a:off x="4945793" y="2595622"/>
            <a:ext cx="360907" cy="712672"/>
          </a:xfrm>
          <a:prstGeom prst="downArrow">
            <a:avLst>
              <a:gd name="adj1" fmla="val 50000"/>
              <a:gd name="adj2" fmla="val 50000"/>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9DBAE-1AB5-5BF5-E050-1CC9C4F1B6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8B236B-737B-5EDA-A41C-1A2C8B80226D}"/>
              </a:ext>
            </a:extLst>
          </p:cNvPr>
          <p:cNvSpPr>
            <a:spLocks noGrp="1"/>
          </p:cNvSpPr>
          <p:nvPr>
            <p:ph idx="1"/>
          </p:nvPr>
        </p:nvSpPr>
        <p:spPr>
          <a:xfrm>
            <a:off x="-1" y="245303"/>
            <a:ext cx="5764697" cy="2974975"/>
          </a:xfrm>
        </p:spPr>
        <p:txBody>
          <a:bodyPr>
            <a:normAutofit/>
          </a:bodyPr>
          <a:lstStyle/>
          <a:p>
            <a:r>
              <a:rPr lang="en-US" dirty="0"/>
              <a:t>Check progress with:</a:t>
            </a:r>
          </a:p>
          <a:p>
            <a:pPr marL="0" indent="0">
              <a:buNone/>
            </a:pPr>
            <a:r>
              <a:rPr lang="en-US" dirty="0" err="1">
                <a:latin typeface="Courier New" panose="02070309020205020404" pitchFamily="49" charset="0"/>
                <a:cs typeface="Courier New" panose="02070309020205020404" pitchFamily="49" charset="0"/>
              </a:rPr>
              <a:t>qmos</a:t>
            </a:r>
            <a:r>
              <a:rPr lang="en-US" dirty="0">
                <a:latin typeface="Courier New" panose="02070309020205020404" pitchFamily="49" charset="0"/>
                <a:cs typeface="Courier New" panose="02070309020205020404" pitchFamily="49" charset="0"/>
              </a:rPr>
              <a:t> lev1.lis</a:t>
            </a:r>
          </a:p>
          <a:p>
            <a:pPr marL="0" indent="0">
              <a:buNone/>
            </a:pPr>
            <a:endParaRPr lang="en-US" dirty="0">
              <a:latin typeface="Courier New" panose="02070309020205020404" pitchFamily="49" charset="0"/>
              <a:cs typeface="Courier New" panose="02070309020205020404" pitchFamily="49" charset="0"/>
            </a:endParaRPr>
          </a:p>
        </p:txBody>
      </p:sp>
      <p:sp>
        <p:nvSpPr>
          <p:cNvPr id="5" name="Google Shape;177;p12">
            <a:extLst>
              <a:ext uri="{FF2B5EF4-FFF2-40B4-BE49-F238E27FC236}">
                <a16:creationId xmlns:a16="http://schemas.microsoft.com/office/drawing/2014/main" id="{F7E6AA39-9A7C-E8E1-89C2-2DE88594855B}"/>
              </a:ext>
            </a:extLst>
          </p:cNvPr>
          <p:cNvSpPr txBox="1"/>
          <p:nvPr/>
        </p:nvSpPr>
        <p:spPr>
          <a:xfrm>
            <a:off x="-1" y="4313583"/>
            <a:ext cx="12192000" cy="2492950"/>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USE QMOS TO VIEW THE FOOTPRINTS + CONTROL  NET</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qmos</a:t>
            </a:r>
            <a:r>
              <a:rPr lang="en-US" sz="1200" dirty="0">
                <a:latin typeface="Courier New" panose="02070309020205020404" pitchFamily="49" charset="0"/>
                <a:cs typeface="Courier New" panose="02070309020205020404" pitchFamily="49" charset="0"/>
              </a:rPr>
              <a:t> lev1.lis</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Use </a:t>
            </a:r>
            <a:r>
              <a:rPr lang="en-US" sz="1200" dirty="0" err="1">
                <a:latin typeface="Courier New" panose="02070309020205020404" pitchFamily="49" charset="0"/>
                <a:cs typeface="Courier New" panose="02070309020205020404" pitchFamily="49" charset="0"/>
              </a:rPr>
              <a:t>qnet</a:t>
            </a:r>
            <a:r>
              <a:rPr lang="en-US" sz="1200" dirty="0">
                <a:latin typeface="Courier New" panose="02070309020205020404" pitchFamily="49" charset="0"/>
                <a:cs typeface="Courier New" panose="02070309020205020404" pitchFamily="49" charset="0"/>
              </a:rPr>
              <a:t> for additional info</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qnet</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File-&gt;Open Control Net and Cube List-&gt;lev1.lis and then </a:t>
            </a:r>
            <a:r>
              <a:rPr lang="en-US" sz="1200" dirty="0" err="1">
                <a:latin typeface="Courier New" panose="02070309020205020404" pitchFamily="49" charset="0"/>
                <a:cs typeface="Courier New" panose="02070309020205020404" pitchFamily="49" charset="0"/>
              </a:rPr>
              <a:t>auto.net</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Triage the control network by eliminating useless points</a:t>
            </a: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Examine </a:t>
            </a:r>
            <a:r>
              <a:rPr lang="en-US" sz="1200" dirty="0" err="1">
                <a:latin typeface="Courier New" panose="02070309020205020404" pitchFamily="49" charset="0"/>
                <a:cs typeface="Courier New" panose="02070309020205020404" pitchFamily="49" charset="0"/>
              </a:rPr>
              <a:t>validmsr.def</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cnetref</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fromlist</a:t>
            </a:r>
            <a:r>
              <a:rPr lang="en-US" sz="1200" dirty="0">
                <a:latin typeface="Courier New" panose="02070309020205020404" pitchFamily="49" charset="0"/>
                <a:cs typeface="Courier New" panose="02070309020205020404" pitchFamily="49" charset="0"/>
              </a:rPr>
              <a:t>=lev1.lis </a:t>
            </a:r>
            <a:r>
              <a:rPr lang="en-US" sz="1200" dirty="0" err="1">
                <a:latin typeface="Courier New" panose="02070309020205020404" pitchFamily="49" charset="0"/>
                <a:cs typeface="Courier New" panose="02070309020205020404" pitchFamily="49" charset="0"/>
              </a:rPr>
              <a:t>cnet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auto.net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onet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auto_ref.net</a:t>
            </a:r>
            <a:r>
              <a:rPr lang="en-US" sz="1200" dirty="0">
                <a:latin typeface="Courier New" panose="02070309020205020404" pitchFamily="49" charset="0"/>
                <a:cs typeface="Courier New" panose="02070309020205020404" pitchFamily="49" charset="0"/>
              </a:rPr>
              <a:t> log=</a:t>
            </a:r>
            <a:r>
              <a:rPr lang="en-US" sz="1200" dirty="0" err="1">
                <a:latin typeface="Courier New" panose="02070309020205020404" pitchFamily="49" charset="0"/>
                <a:cs typeface="Courier New" panose="02070309020205020404" pitchFamily="49" charset="0"/>
              </a:rPr>
              <a:t>auto_ref.log</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deffile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validmsr.def</a:t>
            </a:r>
            <a:r>
              <a:rPr lang="en-US" sz="1200" dirty="0">
                <a:latin typeface="Courier New" panose="02070309020205020404" pitchFamily="49" charset="0"/>
                <a:cs typeface="Courier New" panose="02070309020205020404" pitchFamily="49" charset="0"/>
              </a:rPr>
              <a:t> criteria=resolution type=mean</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cnetedit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cnet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auto_ref.net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onet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auto_ref_edit.net</a:t>
            </a:r>
            <a:endParaRPr lang="en-US" sz="1200"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079F15A7-8B11-94CA-3AC8-2136651282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8774" y="51467"/>
            <a:ext cx="5966790" cy="4198659"/>
          </a:xfrm>
          <a:prstGeom prst="rect">
            <a:avLst/>
          </a:prstGeom>
        </p:spPr>
      </p:pic>
    </p:spTree>
    <p:extLst>
      <p:ext uri="{BB962C8B-B14F-4D97-AF65-F5344CB8AC3E}">
        <p14:creationId xmlns:p14="http://schemas.microsoft.com/office/powerpoint/2010/main" val="2223609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0" y="1"/>
            <a:ext cx="12192000" cy="9391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Pre-processing – Check the Control network with Qnet</a:t>
            </a:r>
            <a:endParaRPr/>
          </a:p>
        </p:txBody>
      </p:sp>
      <p:sp>
        <p:nvSpPr>
          <p:cNvPr id="236" name="Google Shape;236;p18"/>
          <p:cNvSpPr txBox="1"/>
          <p:nvPr/>
        </p:nvSpPr>
        <p:spPr>
          <a:xfrm>
            <a:off x="0" y="859886"/>
            <a:ext cx="8199120" cy="59092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Start </a:t>
            </a:r>
            <a:r>
              <a:rPr lang="en-US" sz="1800" dirty="0" err="1">
                <a:solidFill>
                  <a:schemeClr val="dk1"/>
                </a:solidFill>
                <a:latin typeface="Courier New"/>
                <a:ea typeface="Courier New"/>
                <a:cs typeface="Courier New"/>
                <a:sym typeface="Courier New"/>
              </a:rPr>
              <a:t>qnet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File -&gt; Open control network and cube list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Select </a:t>
            </a:r>
            <a:r>
              <a:rPr lang="en-US" sz="1800" dirty="0">
                <a:solidFill>
                  <a:schemeClr val="dk1"/>
                </a:solidFill>
                <a:latin typeface="Courier New"/>
                <a:ea typeface="Courier New"/>
                <a:cs typeface="Courier New"/>
                <a:sym typeface="Courier New"/>
              </a:rPr>
              <a:t>lev1.lis </a:t>
            </a:r>
            <a:r>
              <a:rPr lang="en-US" sz="1800" dirty="0">
                <a:solidFill>
                  <a:schemeClr val="dk1"/>
                </a:solidFill>
                <a:latin typeface="Calibri"/>
                <a:ea typeface="Calibri"/>
                <a:cs typeface="Calibri"/>
                <a:sym typeface="Calibri"/>
              </a:rPr>
              <a:t>and </a:t>
            </a:r>
            <a:r>
              <a:rPr lang="en-US" sz="1800" dirty="0" err="1">
                <a:solidFill>
                  <a:schemeClr val="dk1"/>
                </a:solidFill>
                <a:latin typeface="Courier New"/>
                <a:ea typeface="Courier New"/>
                <a:cs typeface="Courier New"/>
                <a:sym typeface="Courier New"/>
              </a:rPr>
              <a:t>auto.net</a:t>
            </a:r>
            <a:endParaRPr sz="18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Select the first control point listed in the ‘Control Network Navigator’ window. Click the ‘View Cube(s)’ button.</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Click any of the points on the image display to open the </a:t>
            </a:r>
            <a:r>
              <a:rPr lang="en-US" sz="1800" dirty="0" err="1">
                <a:solidFill>
                  <a:schemeClr val="dk1"/>
                </a:solidFill>
                <a:latin typeface="Calibri"/>
                <a:ea typeface="Calibri"/>
                <a:cs typeface="Calibri"/>
                <a:sym typeface="Calibri"/>
              </a:rPr>
              <a:t>Qnet</a:t>
            </a:r>
            <a:r>
              <a:rPr lang="en-US" sz="1800" dirty="0">
                <a:solidFill>
                  <a:schemeClr val="dk1"/>
                </a:solidFill>
                <a:latin typeface="Calibri"/>
                <a:ea typeface="Calibri"/>
                <a:cs typeface="Calibri"/>
                <a:sym typeface="Calibri"/>
              </a:rPr>
              <a:t> tool.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(check the </a:t>
            </a:r>
            <a:r>
              <a:rPr lang="en-US" sz="1800" dirty="0" err="1">
                <a:solidFill>
                  <a:schemeClr val="dk1"/>
                </a:solidFill>
                <a:latin typeface="Calibri"/>
                <a:ea typeface="Calibri"/>
                <a:cs typeface="Calibri"/>
                <a:sym typeface="Calibri"/>
              </a:rPr>
              <a:t>Geom</a:t>
            </a:r>
            <a:r>
              <a:rPr lang="en-US" sz="1800" dirty="0">
                <a:solidFill>
                  <a:schemeClr val="dk1"/>
                </a:solidFill>
                <a:latin typeface="Calibri"/>
                <a:ea typeface="Calibri"/>
                <a:cs typeface="Calibri"/>
                <a:sym typeface="Calibri"/>
              </a:rPr>
              <a:t> button in the lower right when comparing images)</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the </a:t>
            </a:r>
            <a:r>
              <a:rPr lang="en-US" sz="1800" dirty="0" err="1">
                <a:solidFill>
                  <a:schemeClr val="dk1"/>
                </a:solidFill>
                <a:latin typeface="Calibri"/>
                <a:ea typeface="Calibri"/>
                <a:cs typeface="Calibri"/>
                <a:sym typeface="Calibri"/>
              </a:rPr>
              <a:t>Qnet</a:t>
            </a:r>
            <a:r>
              <a:rPr lang="en-US" sz="1800" dirty="0">
                <a:solidFill>
                  <a:schemeClr val="dk1"/>
                </a:solidFill>
                <a:latin typeface="Calibri"/>
                <a:ea typeface="Calibri"/>
                <a:cs typeface="Calibri"/>
                <a:sym typeface="Calibri"/>
              </a:rPr>
              <a:t> tool you can delete or modify points, blink-compare them </a:t>
            </a:r>
            <a:r>
              <a:rPr lang="en-US" sz="1800" dirty="0" err="1">
                <a:solidFill>
                  <a:schemeClr val="dk1"/>
                </a:solidFill>
                <a:latin typeface="Calibri"/>
                <a:ea typeface="Calibri"/>
                <a:cs typeface="Calibri"/>
                <a:sym typeface="Calibri"/>
              </a:rPr>
              <a:t>etc</a:t>
            </a:r>
            <a:r>
              <a:rPr lang="en-US" sz="1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Some networks are huge... The global MDIS mosaic control net has 12.5 million points</a:t>
            </a:r>
            <a:endParaRPr dirty="0"/>
          </a:p>
        </p:txBody>
      </p:sp>
      <p:pic>
        <p:nvPicPr>
          <p:cNvPr id="237" name="Google Shape;237;p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556561" y="1036320"/>
            <a:ext cx="3635439" cy="5334000"/>
          </a:xfrm>
          <a:prstGeom prst="rect">
            <a:avLst/>
          </a:prstGeom>
          <a:noFill/>
          <a:ln w="38100" cap="flat" cmpd="sng">
            <a:solidFill>
              <a:srgbClr val="FF0000"/>
            </a:solidFill>
            <a:prstDash val="solid"/>
            <a:round/>
            <a:headEnd type="none" w="sm" len="sm"/>
            <a:tailEnd type="none" w="sm" len="sm"/>
          </a:ln>
        </p:spPr>
      </p:pic>
      <p:pic>
        <p:nvPicPr>
          <p:cNvPr id="238" name="Google Shape;238;p1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30706" y="3077266"/>
            <a:ext cx="4807566" cy="1828965"/>
          </a:xfrm>
          <a:prstGeom prst="rect">
            <a:avLst/>
          </a:prstGeom>
          <a:noFill/>
          <a:ln>
            <a:noFill/>
          </a:ln>
        </p:spPr>
      </p:pic>
      <p:pic>
        <p:nvPicPr>
          <p:cNvPr id="239" name="Google Shape;239;p1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0" y="2828309"/>
            <a:ext cx="3351986" cy="2326878"/>
          </a:xfrm>
          <a:prstGeom prst="rect">
            <a:avLst/>
          </a:prstGeom>
          <a:noFill/>
          <a:ln>
            <a:noFill/>
          </a:ln>
        </p:spPr>
      </p:pic>
      <p:sp>
        <p:nvSpPr>
          <p:cNvPr id="240" name="Google Shape;240;p18"/>
          <p:cNvSpPr/>
          <p:nvPr/>
        </p:nvSpPr>
        <p:spPr>
          <a:xfrm rot="-5400000">
            <a:off x="7498148" y="5079867"/>
            <a:ext cx="526773" cy="1484549"/>
          </a:xfrm>
          <a:prstGeom prst="downArrow">
            <a:avLst>
              <a:gd name="adj1" fmla="val 50000"/>
              <a:gd name="adj2" fmla="val 50000"/>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8"/>
          <p:cNvSpPr/>
          <p:nvPr/>
        </p:nvSpPr>
        <p:spPr>
          <a:xfrm>
            <a:off x="1" y="2628900"/>
            <a:ext cx="8396654" cy="2697814"/>
          </a:xfrm>
          <a:prstGeom prst="rect">
            <a:avLst/>
          </a:prstGeom>
          <a:no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18"/>
          <p:cNvSpPr/>
          <p:nvPr/>
        </p:nvSpPr>
        <p:spPr>
          <a:xfrm>
            <a:off x="3705552" y="2083402"/>
            <a:ext cx="492776" cy="513121"/>
          </a:xfrm>
          <a:prstGeom prst="downArrow">
            <a:avLst>
              <a:gd name="adj1" fmla="val 50000"/>
              <a:gd name="adj2" fmla="val 5000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6"/>
          <p:cNvSpPr txBox="1">
            <a:spLocks noGrp="1"/>
          </p:cNvSpPr>
          <p:nvPr>
            <p:ph type="title"/>
          </p:nvPr>
        </p:nvSpPr>
        <p:spPr>
          <a:xfrm>
            <a:off x="0" y="1"/>
            <a:ext cx="12192000" cy="9391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Pre-processing – pointreg</a:t>
            </a:r>
            <a:endParaRPr/>
          </a:p>
        </p:txBody>
      </p:sp>
      <p:sp>
        <p:nvSpPr>
          <p:cNvPr id="214" name="Google Shape;214;p16"/>
          <p:cNvSpPr txBox="1"/>
          <p:nvPr/>
        </p:nvSpPr>
        <p:spPr>
          <a:xfrm>
            <a:off x="0" y="3954888"/>
            <a:ext cx="12192000" cy="2862282"/>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ourier New"/>
                <a:ea typeface="Courier New"/>
                <a:cs typeface="Courier New"/>
                <a:sym typeface="Courier New"/>
              </a:rPr>
              <a:t>### Try all points with a tight search chip</a:t>
            </a:r>
          </a:p>
          <a:p>
            <a:pPr marL="0" marR="0" lvl="0" indent="0" algn="l" rtl="0">
              <a:spcBef>
                <a:spcPts val="0"/>
              </a:spcBef>
              <a:spcAft>
                <a:spcPts val="0"/>
              </a:spcAft>
              <a:buNone/>
            </a:pPr>
            <a:r>
              <a:rPr lang="en-US" sz="1200" dirty="0" err="1">
                <a:solidFill>
                  <a:schemeClr val="dk1"/>
                </a:solidFill>
                <a:latin typeface="Courier New"/>
                <a:ea typeface="Courier New"/>
                <a:cs typeface="Courier New"/>
                <a:sym typeface="Courier New"/>
              </a:rPr>
              <a:t>pointreg</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fromlist</a:t>
            </a:r>
            <a:r>
              <a:rPr lang="en-US" sz="1200" dirty="0">
                <a:solidFill>
                  <a:schemeClr val="dk1"/>
                </a:solidFill>
                <a:latin typeface="Courier New"/>
                <a:ea typeface="Courier New"/>
                <a:cs typeface="Courier New"/>
                <a:sym typeface="Courier New"/>
              </a:rPr>
              <a:t>=lev1.lis </a:t>
            </a:r>
            <a:r>
              <a:rPr lang="en-US" sz="1200" dirty="0" err="1">
                <a:solidFill>
                  <a:schemeClr val="dk1"/>
                </a:solidFill>
                <a:latin typeface="Courier New"/>
                <a:ea typeface="Courier New"/>
                <a:cs typeface="Courier New"/>
                <a:sym typeface="Courier New"/>
              </a:rPr>
              <a:t>cnet</a:t>
            </a:r>
            <a:r>
              <a:rPr lang="en-US" sz="1200" dirty="0">
                <a:solidFill>
                  <a:schemeClr val="dk1"/>
                </a:solidFill>
                <a:latin typeface="Courier New"/>
                <a:ea typeface="Courier New"/>
                <a:cs typeface="Courier New"/>
                <a:sym typeface="Courier New"/>
              </a:rPr>
              <a:t>=</a:t>
            </a:r>
            <a:r>
              <a:rPr lang="en-US" sz="1200" dirty="0" err="1">
                <a:solidFill>
                  <a:schemeClr val="dk1"/>
                </a:solidFill>
                <a:latin typeface="Courier New"/>
                <a:ea typeface="Courier New"/>
                <a:cs typeface="Courier New"/>
                <a:sym typeface="Courier New"/>
              </a:rPr>
              <a:t>auto_ref_edit.net</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onet</a:t>
            </a:r>
            <a:r>
              <a:rPr lang="en-US" sz="1200" dirty="0">
                <a:solidFill>
                  <a:schemeClr val="dk1"/>
                </a:solidFill>
                <a:latin typeface="Courier New"/>
                <a:ea typeface="Courier New"/>
                <a:cs typeface="Courier New"/>
                <a:sym typeface="Courier New"/>
              </a:rPr>
              <a:t>=</a:t>
            </a:r>
            <a:r>
              <a:rPr lang="en-US" sz="1200" dirty="0" err="1">
                <a:solidFill>
                  <a:schemeClr val="dk1"/>
                </a:solidFill>
                <a:latin typeface="Courier New"/>
                <a:ea typeface="Courier New"/>
                <a:cs typeface="Courier New"/>
                <a:sym typeface="Courier New"/>
              </a:rPr>
              <a:t>auto_ref_edit_reg.net</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deffile</a:t>
            </a:r>
            <a:r>
              <a:rPr lang="en-US" sz="1200" dirty="0">
                <a:solidFill>
                  <a:schemeClr val="dk1"/>
                </a:solidFill>
                <a:latin typeface="Courier New"/>
                <a:ea typeface="Courier New"/>
                <a:cs typeface="Courier New"/>
                <a:sym typeface="Courier New"/>
              </a:rPr>
              <a:t>=pointreg_P31x31_S101x101.def            </a:t>
            </a:r>
            <a:r>
              <a:rPr lang="en-US" sz="1200" dirty="0" err="1">
                <a:solidFill>
                  <a:schemeClr val="dk1"/>
                </a:solidFill>
                <a:latin typeface="Courier New"/>
                <a:ea typeface="Courier New"/>
                <a:cs typeface="Courier New"/>
                <a:sym typeface="Courier New"/>
              </a:rPr>
              <a:t>flatfile</a:t>
            </a:r>
            <a:r>
              <a:rPr lang="en-US" sz="1200" dirty="0">
                <a:solidFill>
                  <a:schemeClr val="dk1"/>
                </a:solidFill>
                <a:latin typeface="Courier New"/>
                <a:ea typeface="Courier New"/>
                <a:cs typeface="Courier New"/>
                <a:sym typeface="Courier New"/>
              </a:rPr>
              <a:t>=</a:t>
            </a:r>
            <a:r>
              <a:rPr lang="en-US" sz="1200" dirty="0" err="1">
                <a:solidFill>
                  <a:schemeClr val="dk1"/>
                </a:solidFill>
                <a:latin typeface="Courier New"/>
                <a:ea typeface="Courier New"/>
                <a:cs typeface="Courier New"/>
                <a:sym typeface="Courier New"/>
              </a:rPr>
              <a:t>auto_ref_edit_reg.txt</a:t>
            </a:r>
            <a:r>
              <a:rPr lang="en-US" sz="1200" dirty="0">
                <a:solidFill>
                  <a:schemeClr val="dk1"/>
                </a:solidFill>
                <a:latin typeface="Courier New"/>
                <a:ea typeface="Courier New"/>
                <a:cs typeface="Courier New"/>
                <a:sym typeface="Courier New"/>
              </a:rPr>
              <a:t>  points=all measures=all</a:t>
            </a:r>
          </a:p>
          <a:p>
            <a:endParaRPr lang="en-US" sz="1200" dirty="0">
              <a:solidFill>
                <a:schemeClr val="dk1"/>
              </a:solidFill>
              <a:latin typeface="Courier New"/>
              <a:ea typeface="Courier New"/>
              <a:cs typeface="Courier New"/>
              <a:sym typeface="Courier New"/>
            </a:endParaRPr>
          </a:p>
          <a:p>
            <a:r>
              <a:rPr lang="en-US" sz="1200" dirty="0">
                <a:solidFill>
                  <a:schemeClr val="dk1"/>
                </a:solidFill>
                <a:latin typeface="Courier New"/>
                <a:ea typeface="Courier New"/>
                <a:cs typeface="Courier New"/>
                <a:sym typeface="Courier New"/>
              </a:rPr>
              <a:t>### Try the failed points again with a wide search chip</a:t>
            </a:r>
          </a:p>
          <a:p>
            <a:pPr marL="0" marR="0" lvl="0" indent="0" algn="l" rtl="0">
              <a:spcBef>
                <a:spcPts val="0"/>
              </a:spcBef>
              <a:spcAft>
                <a:spcPts val="0"/>
              </a:spcAft>
              <a:buNone/>
            </a:pPr>
            <a:r>
              <a:rPr lang="en-US" sz="1200" dirty="0" err="1">
                <a:solidFill>
                  <a:schemeClr val="dk1"/>
                </a:solidFill>
                <a:latin typeface="Courier New"/>
                <a:ea typeface="Courier New"/>
                <a:cs typeface="Courier New"/>
                <a:sym typeface="Courier New"/>
              </a:rPr>
              <a:t>pointreg</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fromlist</a:t>
            </a:r>
            <a:r>
              <a:rPr lang="en-US" sz="1200" dirty="0">
                <a:solidFill>
                  <a:schemeClr val="dk1"/>
                </a:solidFill>
                <a:latin typeface="Courier New"/>
                <a:ea typeface="Courier New"/>
                <a:cs typeface="Courier New"/>
                <a:sym typeface="Courier New"/>
              </a:rPr>
              <a:t>=lev1.lis </a:t>
            </a:r>
            <a:r>
              <a:rPr lang="en-US" sz="1200" dirty="0" err="1">
                <a:solidFill>
                  <a:schemeClr val="dk1"/>
                </a:solidFill>
                <a:latin typeface="Courier New"/>
                <a:ea typeface="Courier New"/>
                <a:cs typeface="Courier New"/>
                <a:sym typeface="Courier New"/>
              </a:rPr>
              <a:t>cnet</a:t>
            </a:r>
            <a:r>
              <a:rPr lang="en-US" sz="1200" dirty="0">
                <a:solidFill>
                  <a:schemeClr val="dk1"/>
                </a:solidFill>
                <a:latin typeface="Courier New"/>
                <a:ea typeface="Courier New"/>
                <a:cs typeface="Courier New"/>
                <a:sym typeface="Courier New"/>
              </a:rPr>
              <a:t>=</a:t>
            </a:r>
            <a:r>
              <a:rPr lang="en-US" sz="1200" dirty="0" err="1">
                <a:solidFill>
                  <a:schemeClr val="dk1"/>
                </a:solidFill>
                <a:latin typeface="Courier New"/>
                <a:ea typeface="Courier New"/>
                <a:cs typeface="Courier New"/>
                <a:sym typeface="Courier New"/>
              </a:rPr>
              <a:t>auto_ref_edit_reg.net</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onet</a:t>
            </a:r>
            <a:r>
              <a:rPr lang="en-US" sz="1200" dirty="0">
                <a:solidFill>
                  <a:schemeClr val="dk1"/>
                </a:solidFill>
                <a:latin typeface="Courier New"/>
                <a:ea typeface="Courier New"/>
                <a:cs typeface="Courier New"/>
                <a:sym typeface="Courier New"/>
              </a:rPr>
              <a:t>=auto_ref_edit_reg2.net </a:t>
            </a:r>
            <a:r>
              <a:rPr lang="en-US" sz="1200" dirty="0" err="1">
                <a:solidFill>
                  <a:schemeClr val="dk1"/>
                </a:solidFill>
                <a:latin typeface="Courier New"/>
                <a:ea typeface="Courier New"/>
                <a:cs typeface="Courier New"/>
                <a:sym typeface="Courier New"/>
              </a:rPr>
              <a:t>deffile</a:t>
            </a:r>
            <a:r>
              <a:rPr lang="en-US" sz="1200" dirty="0">
                <a:solidFill>
                  <a:schemeClr val="dk1"/>
                </a:solidFill>
                <a:latin typeface="Courier New"/>
                <a:ea typeface="Courier New"/>
                <a:cs typeface="Courier New"/>
                <a:sym typeface="Courier New"/>
              </a:rPr>
              <a:t>=pointreg_P135x135_S200x200_gradient.def </a:t>
            </a:r>
            <a:r>
              <a:rPr lang="en-US" sz="1200" dirty="0" err="1">
                <a:solidFill>
                  <a:schemeClr val="dk1"/>
                </a:solidFill>
                <a:latin typeface="Courier New"/>
                <a:ea typeface="Courier New"/>
                <a:cs typeface="Courier New"/>
                <a:sym typeface="Courier New"/>
              </a:rPr>
              <a:t>flatfile</a:t>
            </a:r>
            <a:r>
              <a:rPr lang="en-US" sz="1200" dirty="0">
                <a:solidFill>
                  <a:schemeClr val="dk1"/>
                </a:solidFill>
                <a:latin typeface="Courier New"/>
                <a:ea typeface="Courier New"/>
                <a:cs typeface="Courier New"/>
                <a:sym typeface="Courier New"/>
              </a:rPr>
              <a:t>=auto_ref_edit_reg2.txt points=all measures=candidates</a:t>
            </a:r>
          </a:p>
          <a:p>
            <a:pPr marL="0" marR="0" lvl="0" indent="0" algn="l" rtl="0">
              <a:spcBef>
                <a:spcPts val="0"/>
              </a:spcBef>
              <a:spcAft>
                <a:spcPts val="0"/>
              </a:spcAft>
              <a:buNone/>
            </a:pPr>
            <a:endParaRPr lang="en-US" sz="12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200" dirty="0">
                <a:solidFill>
                  <a:schemeClr val="dk1"/>
                </a:solidFill>
                <a:latin typeface="Courier New"/>
                <a:ea typeface="Courier New"/>
                <a:cs typeface="Courier New"/>
                <a:sym typeface="Courier New"/>
              </a:rPr>
              <a:t>### Remove points that are total failures </a:t>
            </a:r>
          </a:p>
          <a:p>
            <a:pPr marL="0" marR="0" lvl="0" indent="0" algn="l" rtl="0">
              <a:spcBef>
                <a:spcPts val="0"/>
              </a:spcBef>
              <a:spcAft>
                <a:spcPts val="0"/>
              </a:spcAft>
              <a:buNone/>
            </a:pPr>
            <a:r>
              <a:rPr lang="en-US" sz="1200" dirty="0" err="1">
                <a:solidFill>
                  <a:schemeClr val="dk1"/>
                </a:solidFill>
                <a:latin typeface="Courier New"/>
                <a:ea typeface="Courier New"/>
                <a:cs typeface="Courier New"/>
                <a:sym typeface="Courier New"/>
              </a:rPr>
              <a:t>cnetedit</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cnet</a:t>
            </a:r>
            <a:r>
              <a:rPr lang="en-US" sz="1200" dirty="0">
                <a:solidFill>
                  <a:schemeClr val="dk1"/>
                </a:solidFill>
                <a:latin typeface="Courier New"/>
                <a:ea typeface="Courier New"/>
                <a:cs typeface="Courier New"/>
                <a:sym typeface="Courier New"/>
              </a:rPr>
              <a:t>=auto_ref_edit_reg2.net </a:t>
            </a:r>
            <a:r>
              <a:rPr lang="en-US" sz="1200" dirty="0" err="1">
                <a:solidFill>
                  <a:schemeClr val="dk1"/>
                </a:solidFill>
                <a:latin typeface="Courier New"/>
                <a:ea typeface="Courier New"/>
                <a:cs typeface="Courier New"/>
                <a:sym typeface="Courier New"/>
              </a:rPr>
              <a:t>onet</a:t>
            </a:r>
            <a:r>
              <a:rPr lang="en-US" sz="1200" dirty="0">
                <a:solidFill>
                  <a:schemeClr val="dk1"/>
                </a:solidFill>
                <a:latin typeface="Courier New"/>
                <a:ea typeface="Courier New"/>
                <a:cs typeface="Courier New"/>
                <a:sym typeface="Courier New"/>
              </a:rPr>
              <a:t>=auto_ref_edit_reg2_edit.net</a:t>
            </a:r>
          </a:p>
          <a:p>
            <a:pPr marL="0" marR="0" lvl="0" indent="0" algn="l" rtl="0">
              <a:spcBef>
                <a:spcPts val="0"/>
              </a:spcBef>
              <a:spcAft>
                <a:spcPts val="0"/>
              </a:spcAft>
              <a:buNone/>
            </a:pPr>
            <a:endParaRPr lang="en-US" sz="12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200" dirty="0">
                <a:solidFill>
                  <a:schemeClr val="dk1"/>
                </a:solidFill>
                <a:latin typeface="Courier New"/>
                <a:ea typeface="Courier New"/>
                <a:cs typeface="Courier New"/>
                <a:sym typeface="Courier New"/>
              </a:rPr>
              <a:t>### Quality checks on the control network</a:t>
            </a:r>
          </a:p>
          <a:p>
            <a:pPr marL="0" marR="0" lvl="0" indent="0" algn="l" rtl="0">
              <a:spcBef>
                <a:spcPts val="0"/>
              </a:spcBef>
              <a:spcAft>
                <a:spcPts val="0"/>
              </a:spcAft>
              <a:buNone/>
            </a:pPr>
            <a:r>
              <a:rPr lang="en-US" sz="1200" dirty="0" err="1">
                <a:solidFill>
                  <a:schemeClr val="dk1"/>
                </a:solidFill>
                <a:latin typeface="Courier New"/>
                <a:ea typeface="Courier New"/>
                <a:cs typeface="Courier New"/>
                <a:sym typeface="Courier New"/>
              </a:rPr>
              <a:t>cnetcheck</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fromlist</a:t>
            </a:r>
            <a:r>
              <a:rPr lang="en-US" sz="1200" dirty="0">
                <a:solidFill>
                  <a:schemeClr val="dk1"/>
                </a:solidFill>
                <a:latin typeface="Courier New"/>
                <a:ea typeface="Courier New"/>
                <a:cs typeface="Courier New"/>
                <a:sym typeface="Courier New"/>
              </a:rPr>
              <a:t>=lev1.lis </a:t>
            </a:r>
            <a:r>
              <a:rPr lang="en-US" sz="1200" dirty="0" err="1">
                <a:solidFill>
                  <a:schemeClr val="dk1"/>
                </a:solidFill>
                <a:latin typeface="Courier New"/>
                <a:ea typeface="Courier New"/>
                <a:cs typeface="Courier New"/>
                <a:sym typeface="Courier New"/>
              </a:rPr>
              <a:t>cnet</a:t>
            </a:r>
            <a:r>
              <a:rPr lang="en-US" sz="1200" dirty="0">
                <a:solidFill>
                  <a:schemeClr val="dk1"/>
                </a:solidFill>
                <a:latin typeface="Courier New"/>
                <a:ea typeface="Courier New"/>
                <a:cs typeface="Courier New"/>
                <a:sym typeface="Courier New"/>
              </a:rPr>
              <a:t>=auto_ref_edit_reg2_edit.net prefix=</a:t>
            </a:r>
            <a:r>
              <a:rPr lang="en-US" sz="1200" dirty="0" err="1">
                <a:solidFill>
                  <a:schemeClr val="dk1"/>
                </a:solidFill>
                <a:latin typeface="Courier New"/>
                <a:ea typeface="Courier New"/>
                <a:cs typeface="Courier New"/>
                <a:sym typeface="Courier New"/>
              </a:rPr>
              <a:t>Chk</a:t>
            </a:r>
            <a:r>
              <a:rPr lang="en-US" sz="1200" dirty="0">
                <a:solidFill>
                  <a:schemeClr val="dk1"/>
                </a:solidFill>
                <a:latin typeface="Courier New"/>
                <a:ea typeface="Courier New"/>
                <a:cs typeface="Courier New"/>
                <a:sym typeface="Courier New"/>
              </a:rPr>
              <a:t>_ tolerance=0.0</a:t>
            </a:r>
          </a:p>
          <a:p>
            <a:pPr marL="0" marR="0" lvl="0" indent="0" algn="l" rtl="0">
              <a:spcBef>
                <a:spcPts val="0"/>
              </a:spcBef>
              <a:spcAft>
                <a:spcPts val="0"/>
              </a:spcAft>
              <a:buNone/>
            </a:pPr>
            <a:r>
              <a:rPr lang="en-US" sz="1200" dirty="0" err="1">
                <a:solidFill>
                  <a:schemeClr val="dk1"/>
                </a:solidFill>
                <a:latin typeface="Courier New"/>
                <a:ea typeface="Courier New"/>
                <a:cs typeface="Courier New"/>
                <a:sym typeface="Courier New"/>
              </a:rPr>
              <a:t>cnetstats</a:t>
            </a:r>
            <a:r>
              <a:rPr lang="en-US" sz="1200" dirty="0">
                <a:solidFill>
                  <a:schemeClr val="dk1"/>
                </a:solidFill>
                <a:latin typeface="Courier New"/>
                <a:ea typeface="Courier New"/>
                <a:cs typeface="Courier New"/>
                <a:sym typeface="Courier New"/>
              </a:rPr>
              <a:t> </a:t>
            </a:r>
            <a:r>
              <a:rPr lang="en-US" sz="1200" dirty="0" err="1">
                <a:solidFill>
                  <a:schemeClr val="dk1"/>
                </a:solidFill>
                <a:latin typeface="Courier New"/>
                <a:ea typeface="Courier New"/>
                <a:cs typeface="Courier New"/>
                <a:sym typeface="Courier New"/>
              </a:rPr>
              <a:t>fromlist</a:t>
            </a:r>
            <a:r>
              <a:rPr lang="en-US" sz="1200" dirty="0">
                <a:solidFill>
                  <a:schemeClr val="dk1"/>
                </a:solidFill>
                <a:latin typeface="Courier New"/>
                <a:ea typeface="Courier New"/>
                <a:cs typeface="Courier New"/>
                <a:sym typeface="Courier New"/>
              </a:rPr>
              <a:t>=lev1.lis </a:t>
            </a:r>
            <a:r>
              <a:rPr lang="en-US" sz="1200" dirty="0" err="1">
                <a:solidFill>
                  <a:schemeClr val="dk1"/>
                </a:solidFill>
                <a:latin typeface="Courier New"/>
                <a:ea typeface="Courier New"/>
                <a:cs typeface="Courier New"/>
                <a:sym typeface="Courier New"/>
              </a:rPr>
              <a:t>cnet</a:t>
            </a:r>
            <a:r>
              <a:rPr lang="en-US" sz="1200" dirty="0">
                <a:solidFill>
                  <a:schemeClr val="dk1"/>
                </a:solidFill>
                <a:latin typeface="Courier New"/>
                <a:ea typeface="Courier New"/>
                <a:cs typeface="Courier New"/>
                <a:sym typeface="Courier New"/>
              </a:rPr>
              <a:t>=auto_ref_edit_reg2_edit.net </a:t>
            </a:r>
            <a:r>
              <a:rPr lang="en-US" sz="1200" dirty="0" err="1">
                <a:solidFill>
                  <a:schemeClr val="dk1"/>
                </a:solidFill>
                <a:latin typeface="Courier New"/>
                <a:ea typeface="Courier New"/>
                <a:cs typeface="Courier New"/>
                <a:sym typeface="Courier New"/>
              </a:rPr>
              <a:t>create_image_stats</a:t>
            </a:r>
            <a:r>
              <a:rPr lang="en-US" sz="1200" dirty="0">
                <a:solidFill>
                  <a:schemeClr val="dk1"/>
                </a:solidFill>
                <a:latin typeface="Courier New"/>
                <a:ea typeface="Courier New"/>
                <a:cs typeface="Courier New"/>
                <a:sym typeface="Courier New"/>
              </a:rPr>
              <a:t>=yes </a:t>
            </a:r>
            <a:r>
              <a:rPr lang="en-US" sz="1200" dirty="0" err="1">
                <a:solidFill>
                  <a:schemeClr val="dk1"/>
                </a:solidFill>
                <a:latin typeface="Courier New"/>
                <a:ea typeface="Courier New"/>
                <a:cs typeface="Courier New"/>
                <a:sym typeface="Courier New"/>
              </a:rPr>
              <a:t>image_stats_file</a:t>
            </a:r>
            <a:r>
              <a:rPr lang="en-US" sz="1200" dirty="0">
                <a:solidFill>
                  <a:schemeClr val="dk1"/>
                </a:solidFill>
                <a:latin typeface="Courier New"/>
                <a:ea typeface="Courier New"/>
                <a:cs typeface="Courier New"/>
                <a:sym typeface="Courier New"/>
              </a:rPr>
              <a:t>=ImgStats_auto_ref_edit_reg2_edit.csv </a:t>
            </a:r>
            <a:r>
              <a:rPr lang="en-US" sz="1200" dirty="0" err="1">
                <a:solidFill>
                  <a:schemeClr val="dk1"/>
                </a:solidFill>
                <a:latin typeface="Courier New"/>
                <a:ea typeface="Courier New"/>
                <a:cs typeface="Courier New"/>
                <a:sym typeface="Courier New"/>
              </a:rPr>
              <a:t>create_point_stats</a:t>
            </a:r>
            <a:r>
              <a:rPr lang="en-US" sz="1200" dirty="0">
                <a:solidFill>
                  <a:schemeClr val="dk1"/>
                </a:solidFill>
                <a:latin typeface="Courier New"/>
                <a:ea typeface="Courier New"/>
                <a:cs typeface="Courier New"/>
                <a:sym typeface="Courier New"/>
              </a:rPr>
              <a:t>=yes </a:t>
            </a:r>
            <a:r>
              <a:rPr lang="en-US" sz="1200" dirty="0" err="1">
                <a:solidFill>
                  <a:schemeClr val="dk1"/>
                </a:solidFill>
                <a:latin typeface="Courier New"/>
                <a:ea typeface="Courier New"/>
                <a:cs typeface="Courier New"/>
                <a:sym typeface="Courier New"/>
              </a:rPr>
              <a:t>point_stats_file</a:t>
            </a:r>
            <a:r>
              <a:rPr lang="en-US" sz="1200" dirty="0">
                <a:solidFill>
                  <a:schemeClr val="dk1"/>
                </a:solidFill>
                <a:latin typeface="Courier New"/>
                <a:ea typeface="Courier New"/>
                <a:cs typeface="Courier New"/>
                <a:sym typeface="Courier New"/>
              </a:rPr>
              <a:t>=PtStats_auto_ref_edit_reg2_edit.csv</a:t>
            </a:r>
          </a:p>
        </p:txBody>
      </p:sp>
      <p:sp>
        <p:nvSpPr>
          <p:cNvPr id="215" name="Google Shape;215;p16"/>
          <p:cNvSpPr txBox="1"/>
          <p:nvPr/>
        </p:nvSpPr>
        <p:spPr>
          <a:xfrm>
            <a:off x="7593496" y="0"/>
            <a:ext cx="3876260" cy="3816389"/>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Courier"/>
                <a:ea typeface="Courier"/>
                <a:cs typeface="Courier"/>
                <a:sym typeface="Courier"/>
              </a:rPr>
              <a:t>Object = </a:t>
            </a:r>
            <a:r>
              <a:rPr lang="en-US" sz="1100" dirty="0" err="1">
                <a:solidFill>
                  <a:schemeClr val="dk1"/>
                </a:solidFill>
                <a:latin typeface="Courier"/>
                <a:ea typeface="Courier"/>
                <a:cs typeface="Courier"/>
                <a:sym typeface="Courier"/>
              </a:rPr>
              <a:t>AutoRegistration</a:t>
            </a: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Group = Algorithm</a:t>
            </a:r>
            <a:endParaRPr sz="1400" dirty="0"/>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Name            = </a:t>
            </a:r>
            <a:r>
              <a:rPr lang="en-US" sz="1100" dirty="0" err="1">
                <a:solidFill>
                  <a:schemeClr val="dk1"/>
                </a:solidFill>
                <a:latin typeface="Courier"/>
                <a:ea typeface="Courier"/>
                <a:cs typeface="Courier"/>
                <a:sym typeface="Courier"/>
              </a:rPr>
              <a:t>MaximumCorrelation</a:t>
            </a: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Tolerance       = 0.8</a:t>
            </a:r>
            <a:endParaRPr sz="1400" dirty="0"/>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a:t>
            </a:r>
            <a:r>
              <a:rPr lang="en-US" sz="1100" dirty="0" err="1">
                <a:solidFill>
                  <a:schemeClr val="dk1"/>
                </a:solidFill>
                <a:latin typeface="Courier"/>
                <a:ea typeface="Courier"/>
                <a:cs typeface="Courier"/>
                <a:sym typeface="Courier"/>
              </a:rPr>
              <a:t>End_Group</a:t>
            </a: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Group = </a:t>
            </a:r>
            <a:r>
              <a:rPr lang="en-US" sz="1100" dirty="0" err="1">
                <a:solidFill>
                  <a:schemeClr val="dk1"/>
                </a:solidFill>
                <a:latin typeface="Courier"/>
                <a:ea typeface="Courier"/>
                <a:cs typeface="Courier"/>
                <a:sym typeface="Courier"/>
              </a:rPr>
              <a:t>PatternChip</a:t>
            </a: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Samples       = 31</a:t>
            </a:r>
            <a:endParaRPr sz="1400" dirty="0"/>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Lines         = 31</a:t>
            </a:r>
            <a:endParaRPr sz="1400" dirty="0"/>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a:t>
            </a:r>
            <a:r>
              <a:rPr lang="en-US" sz="1100" dirty="0" err="1">
                <a:solidFill>
                  <a:schemeClr val="dk1"/>
                </a:solidFill>
                <a:latin typeface="Courier"/>
                <a:ea typeface="Courier"/>
                <a:cs typeface="Courier"/>
                <a:sym typeface="Courier"/>
              </a:rPr>
              <a:t>End_Group</a:t>
            </a: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Group = </a:t>
            </a:r>
            <a:r>
              <a:rPr lang="en-US" sz="1100" dirty="0" err="1">
                <a:solidFill>
                  <a:schemeClr val="dk1"/>
                </a:solidFill>
                <a:latin typeface="Courier"/>
                <a:ea typeface="Courier"/>
                <a:cs typeface="Courier"/>
                <a:sym typeface="Courier"/>
              </a:rPr>
              <a:t>SearchChip</a:t>
            </a: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Samples = 101</a:t>
            </a:r>
            <a:endParaRPr sz="1400" dirty="0"/>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Lines   = 101</a:t>
            </a:r>
            <a:endParaRPr sz="1400" dirty="0"/>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a:t>
            </a:r>
            <a:r>
              <a:rPr lang="en-US" sz="1100" dirty="0" err="1">
                <a:solidFill>
                  <a:schemeClr val="dk1"/>
                </a:solidFill>
                <a:latin typeface="Courier"/>
                <a:ea typeface="Courier"/>
                <a:cs typeface="Courier"/>
                <a:sym typeface="Courier"/>
              </a:rPr>
              <a:t>End_Group</a:t>
            </a: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Group = </a:t>
            </a:r>
            <a:r>
              <a:rPr lang="en-US" sz="1100" dirty="0" err="1">
                <a:solidFill>
                  <a:schemeClr val="dk1"/>
                </a:solidFill>
                <a:latin typeface="Courier"/>
                <a:ea typeface="Courier"/>
                <a:cs typeface="Courier"/>
                <a:sym typeface="Courier"/>
              </a:rPr>
              <a:t>SurfaceModel</a:t>
            </a: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a:t>
            </a:r>
            <a:r>
              <a:rPr lang="en-US" sz="1100" dirty="0" err="1">
                <a:solidFill>
                  <a:schemeClr val="dk1"/>
                </a:solidFill>
                <a:latin typeface="Courier"/>
                <a:ea typeface="Courier"/>
                <a:cs typeface="Courier"/>
                <a:sym typeface="Courier"/>
              </a:rPr>
              <a:t>DistanceTolerance</a:t>
            </a:r>
            <a:r>
              <a:rPr lang="en-US" sz="1100" dirty="0">
                <a:solidFill>
                  <a:schemeClr val="dk1"/>
                </a:solidFill>
                <a:latin typeface="Courier"/>
                <a:ea typeface="Courier"/>
                <a:cs typeface="Courier"/>
                <a:sym typeface="Courier"/>
              </a:rPr>
              <a:t> = 1.5</a:t>
            </a:r>
            <a:endParaRPr sz="1400" dirty="0"/>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a:t>
            </a:r>
            <a:r>
              <a:rPr lang="en-US" sz="1100" dirty="0" err="1">
                <a:solidFill>
                  <a:schemeClr val="dk1"/>
                </a:solidFill>
                <a:latin typeface="Courier"/>
                <a:ea typeface="Courier"/>
                <a:cs typeface="Courier"/>
                <a:sym typeface="Courier"/>
              </a:rPr>
              <a:t>WindowSize</a:t>
            </a:r>
            <a:r>
              <a:rPr lang="en-US" sz="1100" dirty="0">
                <a:solidFill>
                  <a:schemeClr val="dk1"/>
                </a:solidFill>
                <a:latin typeface="Courier"/>
                <a:ea typeface="Courier"/>
                <a:cs typeface="Courier"/>
                <a:sym typeface="Courier"/>
              </a:rPr>
              <a:t>        = 7</a:t>
            </a:r>
            <a:endParaRPr sz="1400" dirty="0"/>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  </a:t>
            </a:r>
            <a:r>
              <a:rPr lang="en-US" sz="1100" dirty="0" err="1">
                <a:solidFill>
                  <a:schemeClr val="dk1"/>
                </a:solidFill>
                <a:latin typeface="Courier"/>
                <a:ea typeface="Courier"/>
                <a:cs typeface="Courier"/>
                <a:sym typeface="Courier"/>
              </a:rPr>
              <a:t>End_Group</a:t>
            </a: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r>
              <a:rPr lang="en-US" sz="1100" dirty="0" err="1">
                <a:solidFill>
                  <a:schemeClr val="dk1"/>
                </a:solidFill>
                <a:latin typeface="Courier"/>
                <a:ea typeface="Courier"/>
                <a:cs typeface="Courier"/>
                <a:sym typeface="Courier"/>
              </a:rPr>
              <a:t>End_Object</a:t>
            </a:r>
            <a:endParaRPr sz="1100" dirty="0">
              <a:solidFill>
                <a:schemeClr val="dk1"/>
              </a:solidFill>
              <a:latin typeface="Courier"/>
              <a:ea typeface="Courier"/>
              <a:cs typeface="Courier"/>
              <a:sym typeface="Courier"/>
            </a:endParaRPr>
          </a:p>
          <a:p>
            <a:pPr marL="0" marR="0" lvl="0" indent="0" algn="l" rtl="0">
              <a:spcBef>
                <a:spcPts val="0"/>
              </a:spcBef>
              <a:spcAft>
                <a:spcPts val="0"/>
              </a:spcAft>
              <a:buNone/>
            </a:pPr>
            <a:r>
              <a:rPr lang="en-US" sz="1100" dirty="0">
                <a:solidFill>
                  <a:schemeClr val="dk1"/>
                </a:solidFill>
                <a:latin typeface="Courier"/>
                <a:ea typeface="Courier"/>
                <a:cs typeface="Courier"/>
                <a:sym typeface="Courier"/>
              </a:rPr>
              <a:t>End</a:t>
            </a:r>
            <a:endParaRPr sz="1400" dirty="0"/>
          </a:p>
        </p:txBody>
      </p:sp>
      <p:sp>
        <p:nvSpPr>
          <p:cNvPr id="216" name="Google Shape;216;p16"/>
          <p:cNvSpPr txBox="1"/>
          <p:nvPr/>
        </p:nvSpPr>
        <p:spPr>
          <a:xfrm>
            <a:off x="1" y="1101028"/>
            <a:ext cx="6550268"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Another def file (</a:t>
            </a:r>
            <a:r>
              <a:rPr lang="en-US" sz="1800">
                <a:solidFill>
                  <a:schemeClr val="dk1"/>
                </a:solidFill>
                <a:latin typeface="Courier New"/>
                <a:ea typeface="Courier New"/>
                <a:cs typeface="Courier New"/>
                <a:sym typeface="Courier New"/>
              </a:rPr>
              <a:t>pointreg_P31x31_S101x101.def)</a:t>
            </a:r>
            <a:r>
              <a:rPr lang="en-US" sz="1800">
                <a:solidFill>
                  <a:schemeClr val="dk1"/>
                </a:solidFill>
                <a:latin typeface="Calibri"/>
                <a:ea typeface="Calibri"/>
                <a:cs typeface="Calibri"/>
                <a:sym typeface="Calibri"/>
              </a:rPr>
              <a:t> describes how to do the pattern matching. e.g.</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How large is the pattern?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How large is the search area?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How good a match is ok?</a:t>
            </a:r>
            <a:endParaRPr sz="1800">
              <a:solidFill>
                <a:schemeClr val="dk1"/>
              </a:solidFill>
              <a:latin typeface="Courier New"/>
              <a:ea typeface="Courier New"/>
              <a:cs typeface="Courier New"/>
              <a:sym typeface="Courier New"/>
            </a:endParaRPr>
          </a:p>
        </p:txBody>
      </p:sp>
      <p:sp>
        <p:nvSpPr>
          <p:cNvPr id="217" name="Google Shape;217;p16"/>
          <p:cNvSpPr/>
          <p:nvPr/>
        </p:nvSpPr>
        <p:spPr>
          <a:xfrm rot="-5400000">
            <a:off x="6479840" y="534250"/>
            <a:ext cx="300390" cy="1608873"/>
          </a:xfrm>
          <a:prstGeom prst="downArrow">
            <a:avLst>
              <a:gd name="adj1" fmla="val 50000"/>
              <a:gd name="adj2" fmla="val 50000"/>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3" name="Picture 2">
            <a:extLst>
              <a:ext uri="{FF2B5EF4-FFF2-40B4-BE49-F238E27FC236}">
                <a16:creationId xmlns:a16="http://schemas.microsoft.com/office/drawing/2014/main" id="{A0868C2D-5529-1C69-A778-00E0780754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3211" y="4235595"/>
            <a:ext cx="5691809" cy="2622404"/>
          </a:xfrm>
          <a:prstGeom prst="rect">
            <a:avLst/>
          </a:prstGeom>
        </p:spPr>
      </p:pic>
      <p:sp>
        <p:nvSpPr>
          <p:cNvPr id="222" name="Google Shape;222;p17"/>
          <p:cNvSpPr txBox="1">
            <a:spLocks noGrp="1"/>
          </p:cNvSpPr>
          <p:nvPr>
            <p:ph type="title"/>
          </p:nvPr>
        </p:nvSpPr>
        <p:spPr>
          <a:xfrm>
            <a:off x="0" y="1"/>
            <a:ext cx="12192000" cy="9391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Jigsaw  !!</a:t>
            </a:r>
            <a:endParaRPr dirty="0"/>
          </a:p>
        </p:txBody>
      </p:sp>
      <p:sp>
        <p:nvSpPr>
          <p:cNvPr id="223" name="Google Shape;223;p17"/>
          <p:cNvSpPr txBox="1"/>
          <p:nvPr/>
        </p:nvSpPr>
        <p:spPr>
          <a:xfrm>
            <a:off x="0" y="1174380"/>
            <a:ext cx="12192000" cy="2893059"/>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Courier New"/>
                <a:ea typeface="Courier New"/>
                <a:cs typeface="Courier New"/>
                <a:sym typeface="Courier New"/>
              </a:rPr>
              <a:t>jigsaw </a:t>
            </a:r>
            <a:r>
              <a:rPr lang="en-US" sz="1400" dirty="0" err="1">
                <a:solidFill>
                  <a:schemeClr val="dk1"/>
                </a:solidFill>
                <a:latin typeface="Courier New"/>
                <a:ea typeface="Courier New"/>
                <a:cs typeface="Courier New"/>
                <a:sym typeface="Courier New"/>
              </a:rPr>
              <a:t>fromlist</a:t>
            </a:r>
            <a:r>
              <a:rPr lang="en-US" sz="1400" dirty="0">
                <a:solidFill>
                  <a:schemeClr val="dk1"/>
                </a:solidFill>
                <a:latin typeface="Courier New"/>
                <a:ea typeface="Courier New"/>
                <a:cs typeface="Courier New"/>
                <a:sym typeface="Courier New"/>
              </a:rPr>
              <a:t>=lev1.lis </a:t>
            </a:r>
            <a:r>
              <a:rPr lang="en-US" sz="1400" dirty="0" err="1">
                <a:solidFill>
                  <a:schemeClr val="dk1"/>
                </a:solidFill>
                <a:latin typeface="Courier New"/>
                <a:ea typeface="Courier New"/>
                <a:cs typeface="Courier New"/>
                <a:sym typeface="Courier New"/>
              </a:rPr>
              <a:t>cnet</a:t>
            </a:r>
            <a:r>
              <a:rPr lang="en-US" sz="1400" dirty="0">
                <a:solidFill>
                  <a:schemeClr val="dk1"/>
                </a:solidFill>
                <a:latin typeface="Courier New"/>
                <a:ea typeface="Courier New"/>
                <a:cs typeface="Courier New"/>
                <a:sym typeface="Courier New"/>
              </a:rPr>
              <a:t>=auto_ref_edit_reg2_edit.net </a:t>
            </a:r>
            <a:r>
              <a:rPr lang="en-US" sz="1400" dirty="0" err="1">
                <a:solidFill>
                  <a:schemeClr val="dk1"/>
                </a:solidFill>
                <a:latin typeface="Courier New"/>
                <a:ea typeface="Courier New"/>
                <a:cs typeface="Courier New"/>
                <a:sym typeface="Courier New"/>
              </a:rPr>
              <a:t>onet</a:t>
            </a:r>
            <a:r>
              <a:rPr lang="en-US" sz="1400" dirty="0">
                <a:solidFill>
                  <a:schemeClr val="dk1"/>
                </a:solidFill>
                <a:latin typeface="Courier New"/>
                <a:ea typeface="Courier New"/>
                <a:cs typeface="Courier New"/>
                <a:sym typeface="Courier New"/>
              </a:rPr>
              <a:t>=</a:t>
            </a:r>
            <a:r>
              <a:rPr lang="en-US" sz="1400" dirty="0" err="1">
                <a:solidFill>
                  <a:schemeClr val="dk1"/>
                </a:solidFill>
                <a:latin typeface="Courier New"/>
                <a:ea typeface="Courier New"/>
                <a:cs typeface="Courier New"/>
                <a:sym typeface="Courier New"/>
              </a:rPr>
              <a:t>JigOut.net</a:t>
            </a:r>
            <a:r>
              <a:rPr lang="en-US" sz="1400" dirty="0">
                <a:solidFill>
                  <a:schemeClr val="dk1"/>
                </a:solidFill>
                <a:latin typeface="Courier New"/>
                <a:ea typeface="Courier New"/>
                <a:cs typeface="Courier New"/>
                <a:sym typeface="Courier New"/>
              </a:rPr>
              <a:t> update=no radius=no </a:t>
            </a:r>
            <a:r>
              <a:rPr lang="en-US" sz="1400" dirty="0" err="1">
                <a:solidFill>
                  <a:schemeClr val="dk1"/>
                </a:solidFill>
                <a:latin typeface="Courier New"/>
                <a:ea typeface="Courier New"/>
                <a:cs typeface="Courier New"/>
                <a:sym typeface="Courier New"/>
              </a:rPr>
              <a:t>errorpropagation</a:t>
            </a:r>
            <a:r>
              <a:rPr lang="en-US" sz="1400" dirty="0">
                <a:solidFill>
                  <a:schemeClr val="dk1"/>
                </a:solidFill>
                <a:latin typeface="Courier New"/>
                <a:ea typeface="Courier New"/>
                <a:cs typeface="Courier New"/>
                <a:sym typeface="Courier New"/>
              </a:rPr>
              <a:t>=no </a:t>
            </a:r>
            <a:r>
              <a:rPr lang="en-US" sz="1400" dirty="0" err="1">
                <a:solidFill>
                  <a:schemeClr val="dk1"/>
                </a:solidFill>
                <a:latin typeface="Courier New"/>
                <a:ea typeface="Courier New"/>
                <a:cs typeface="Courier New"/>
                <a:sym typeface="Courier New"/>
              </a:rPr>
              <a:t>outlier_rejection</a:t>
            </a:r>
            <a:r>
              <a:rPr lang="en-US" sz="1400" dirty="0">
                <a:solidFill>
                  <a:schemeClr val="dk1"/>
                </a:solidFill>
                <a:latin typeface="Courier New"/>
                <a:ea typeface="Courier New"/>
                <a:cs typeface="Courier New"/>
                <a:sym typeface="Courier New"/>
              </a:rPr>
              <a:t>=no sigma0=1.0e-10 </a:t>
            </a:r>
            <a:r>
              <a:rPr lang="en-US" sz="1400" dirty="0" err="1">
                <a:solidFill>
                  <a:schemeClr val="dk1"/>
                </a:solidFill>
                <a:latin typeface="Courier New"/>
                <a:ea typeface="Courier New"/>
                <a:cs typeface="Courier New"/>
                <a:sym typeface="Courier New"/>
              </a:rPr>
              <a:t>maxits</a:t>
            </a:r>
            <a:r>
              <a:rPr lang="en-US" sz="1400" dirty="0">
                <a:solidFill>
                  <a:schemeClr val="dk1"/>
                </a:solidFill>
                <a:latin typeface="Courier New"/>
                <a:ea typeface="Courier New"/>
                <a:cs typeface="Courier New"/>
                <a:sym typeface="Courier New"/>
              </a:rPr>
              <a:t>=10 </a:t>
            </a:r>
            <a:r>
              <a:rPr lang="en-US" sz="1400" dirty="0" err="1">
                <a:solidFill>
                  <a:schemeClr val="dk1"/>
                </a:solidFill>
                <a:latin typeface="Courier New"/>
                <a:ea typeface="Courier New"/>
                <a:cs typeface="Courier New"/>
                <a:sym typeface="Courier New"/>
              </a:rPr>
              <a:t>camsolve</a:t>
            </a:r>
            <a:r>
              <a:rPr lang="en-US" sz="1400" dirty="0">
                <a:solidFill>
                  <a:schemeClr val="dk1"/>
                </a:solidFill>
                <a:latin typeface="Courier New"/>
                <a:ea typeface="Courier New"/>
                <a:cs typeface="Courier New"/>
                <a:sym typeface="Courier New"/>
              </a:rPr>
              <a:t>=angles twist=yes </a:t>
            </a:r>
            <a:r>
              <a:rPr lang="en-US" sz="1400" dirty="0" err="1">
                <a:solidFill>
                  <a:schemeClr val="dk1"/>
                </a:solidFill>
                <a:latin typeface="Courier New"/>
                <a:ea typeface="Courier New"/>
                <a:cs typeface="Courier New"/>
                <a:sym typeface="Courier New"/>
              </a:rPr>
              <a:t>spsolve</a:t>
            </a:r>
            <a:r>
              <a:rPr lang="en-US" sz="1400" dirty="0">
                <a:solidFill>
                  <a:schemeClr val="dk1"/>
                </a:solidFill>
                <a:latin typeface="Courier New"/>
                <a:ea typeface="Courier New"/>
                <a:cs typeface="Courier New"/>
                <a:sym typeface="Courier New"/>
              </a:rPr>
              <a:t>=no </a:t>
            </a:r>
            <a:r>
              <a:rPr lang="en-US" sz="1400" dirty="0" err="1">
                <a:solidFill>
                  <a:schemeClr val="dk1"/>
                </a:solidFill>
                <a:latin typeface="Courier New"/>
                <a:ea typeface="Courier New"/>
                <a:cs typeface="Courier New"/>
                <a:sym typeface="Courier New"/>
              </a:rPr>
              <a:t>camera_angles_sigma</a:t>
            </a:r>
            <a:r>
              <a:rPr lang="en-US" sz="1400" dirty="0">
                <a:solidFill>
                  <a:schemeClr val="dk1"/>
                </a:solidFill>
                <a:latin typeface="Courier New"/>
                <a:ea typeface="Courier New"/>
                <a:cs typeface="Courier New"/>
                <a:sym typeface="Courier New"/>
              </a:rPr>
              <a:t>=0.025</a:t>
            </a:r>
          </a:p>
          <a:p>
            <a:pPr marL="0" marR="0" lvl="0" indent="0" algn="l" rtl="0">
              <a:spcBef>
                <a:spcPts val="0"/>
              </a:spcBef>
              <a:spcAft>
                <a:spcPts val="0"/>
              </a:spcAft>
              <a:buNone/>
            </a:pPr>
            <a:endParaRPr lang="en-US" sz="14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400" dirty="0">
                <a:solidFill>
                  <a:schemeClr val="dk1"/>
                </a:solidFill>
                <a:latin typeface="Courier New"/>
                <a:ea typeface="Courier New"/>
                <a:cs typeface="Courier New"/>
                <a:sym typeface="Courier New"/>
              </a:rPr>
              <a:t>### Inspect for problems here. Remove bad (high residuals; see below) points in </a:t>
            </a:r>
            <a:r>
              <a:rPr lang="en-US" sz="1400" dirty="0" err="1">
                <a:solidFill>
                  <a:schemeClr val="dk1"/>
                </a:solidFill>
                <a:latin typeface="Courier New"/>
                <a:ea typeface="Courier New"/>
                <a:cs typeface="Courier New"/>
                <a:sym typeface="Courier New"/>
              </a:rPr>
              <a:t>qnet</a:t>
            </a:r>
            <a:r>
              <a:rPr lang="en-US" sz="1400" dirty="0">
                <a:solidFill>
                  <a:schemeClr val="dk1"/>
                </a:solidFill>
                <a:latin typeface="Courier New"/>
                <a:ea typeface="Courier New"/>
                <a:cs typeface="Courier New"/>
                <a:sym typeface="Courier New"/>
              </a:rPr>
              <a:t> if needed.</a:t>
            </a:r>
          </a:p>
          <a:p>
            <a:pPr marL="0" marR="0" lvl="0" indent="0" algn="l" rtl="0">
              <a:spcBef>
                <a:spcPts val="0"/>
              </a:spcBef>
              <a:spcAft>
                <a:spcPts val="0"/>
              </a:spcAft>
              <a:buNone/>
            </a:pPr>
            <a:r>
              <a:rPr lang="en-US" sz="1400" dirty="0">
                <a:solidFill>
                  <a:schemeClr val="dk1"/>
                </a:solidFill>
                <a:latin typeface="Courier New"/>
                <a:ea typeface="Courier New"/>
                <a:cs typeface="Courier New"/>
                <a:sym typeface="Courier New"/>
              </a:rPr>
              <a:t>### Setup new directory for adjusted level 1 cubes and run jigsaw for </a:t>
            </a:r>
            <a:r>
              <a:rPr lang="en-US" sz="1400" dirty="0" err="1">
                <a:solidFill>
                  <a:schemeClr val="dk1"/>
                </a:solidFill>
                <a:latin typeface="Courier New"/>
                <a:ea typeface="Courier New"/>
                <a:cs typeface="Courier New"/>
                <a:sym typeface="Courier New"/>
              </a:rPr>
              <a:t>realz</a:t>
            </a:r>
            <a:endParaRPr lang="en-US" sz="14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lang="en-US" sz="14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400" dirty="0">
                <a:solidFill>
                  <a:schemeClr val="dk1"/>
                </a:solidFill>
                <a:latin typeface="Courier New"/>
                <a:ea typeface="Courier New"/>
                <a:cs typeface="Courier New"/>
                <a:sym typeface="Courier New"/>
              </a:rPr>
              <a:t>cp -R Lev1 Updated_Lev1</a:t>
            </a:r>
          </a:p>
          <a:p>
            <a:pPr marL="0" marR="0" lvl="0" indent="0" algn="l" rtl="0">
              <a:spcBef>
                <a:spcPts val="0"/>
              </a:spcBef>
              <a:spcAft>
                <a:spcPts val="0"/>
              </a:spcAft>
              <a:buNone/>
            </a:pPr>
            <a:r>
              <a:rPr lang="en-US" sz="1400" dirty="0">
                <a:solidFill>
                  <a:schemeClr val="dk1"/>
                </a:solidFill>
                <a:latin typeface="Courier New"/>
                <a:ea typeface="Courier New"/>
                <a:cs typeface="Courier New"/>
                <a:sym typeface="Courier New"/>
              </a:rPr>
              <a:t>ls Updated_Lev1/*cub &gt;! lev1_updated.lis</a:t>
            </a:r>
          </a:p>
          <a:p>
            <a:pPr marL="0" marR="0" lvl="0" indent="0" algn="l" rtl="0">
              <a:spcBef>
                <a:spcPts val="0"/>
              </a:spcBef>
              <a:spcAft>
                <a:spcPts val="0"/>
              </a:spcAft>
              <a:buNone/>
            </a:pPr>
            <a:r>
              <a:rPr lang="en-US" sz="1400" dirty="0">
                <a:solidFill>
                  <a:schemeClr val="dk1"/>
                </a:solidFill>
                <a:latin typeface="Courier New"/>
                <a:ea typeface="Courier New"/>
                <a:cs typeface="Courier New"/>
                <a:sym typeface="Courier New"/>
              </a:rPr>
              <a:t>jigsaw </a:t>
            </a:r>
            <a:r>
              <a:rPr lang="en-US" sz="1400" dirty="0" err="1">
                <a:solidFill>
                  <a:schemeClr val="dk1"/>
                </a:solidFill>
                <a:latin typeface="Courier New"/>
                <a:ea typeface="Courier New"/>
                <a:cs typeface="Courier New"/>
                <a:sym typeface="Courier New"/>
              </a:rPr>
              <a:t>fromlist</a:t>
            </a:r>
            <a:r>
              <a:rPr lang="en-US" sz="1400" dirty="0">
                <a:solidFill>
                  <a:schemeClr val="dk1"/>
                </a:solidFill>
                <a:latin typeface="Courier New"/>
                <a:ea typeface="Courier New"/>
                <a:cs typeface="Courier New"/>
                <a:sym typeface="Courier New"/>
              </a:rPr>
              <a:t>=lev1_updated.lis </a:t>
            </a:r>
            <a:r>
              <a:rPr lang="en-US" sz="1400" dirty="0" err="1">
                <a:solidFill>
                  <a:schemeClr val="dk1"/>
                </a:solidFill>
                <a:latin typeface="Courier New"/>
                <a:ea typeface="Courier New"/>
                <a:cs typeface="Courier New"/>
                <a:sym typeface="Courier New"/>
              </a:rPr>
              <a:t>cnet</a:t>
            </a:r>
            <a:r>
              <a:rPr lang="en-US" sz="1400" dirty="0">
                <a:solidFill>
                  <a:schemeClr val="dk1"/>
                </a:solidFill>
                <a:latin typeface="Courier New"/>
                <a:ea typeface="Courier New"/>
                <a:cs typeface="Courier New"/>
                <a:sym typeface="Courier New"/>
              </a:rPr>
              <a:t>=auto_ref_edit_reg2_edit.net </a:t>
            </a:r>
            <a:r>
              <a:rPr lang="en-US" sz="1400" dirty="0" err="1">
                <a:solidFill>
                  <a:schemeClr val="dk1"/>
                </a:solidFill>
                <a:latin typeface="Courier New"/>
                <a:ea typeface="Courier New"/>
                <a:cs typeface="Courier New"/>
                <a:sym typeface="Courier New"/>
              </a:rPr>
              <a:t>onet</a:t>
            </a:r>
            <a:r>
              <a:rPr lang="en-US" sz="1400" dirty="0">
                <a:solidFill>
                  <a:schemeClr val="dk1"/>
                </a:solidFill>
                <a:latin typeface="Courier New"/>
                <a:ea typeface="Courier New"/>
                <a:cs typeface="Courier New"/>
                <a:sym typeface="Courier New"/>
              </a:rPr>
              <a:t>=</a:t>
            </a:r>
            <a:r>
              <a:rPr lang="en-US" sz="1400" dirty="0" err="1">
                <a:solidFill>
                  <a:schemeClr val="dk1"/>
                </a:solidFill>
                <a:latin typeface="Courier New"/>
                <a:ea typeface="Courier New"/>
                <a:cs typeface="Courier New"/>
                <a:sym typeface="Courier New"/>
              </a:rPr>
              <a:t>JigOut.net</a:t>
            </a:r>
            <a:r>
              <a:rPr lang="en-US" sz="1400" dirty="0">
                <a:solidFill>
                  <a:schemeClr val="dk1"/>
                </a:solidFill>
                <a:latin typeface="Courier New"/>
                <a:ea typeface="Courier New"/>
                <a:cs typeface="Courier New"/>
                <a:sym typeface="Courier New"/>
              </a:rPr>
              <a:t> update=yes radius=no </a:t>
            </a:r>
            <a:r>
              <a:rPr lang="en-US" sz="1400" dirty="0" err="1">
                <a:solidFill>
                  <a:schemeClr val="dk1"/>
                </a:solidFill>
                <a:latin typeface="Courier New"/>
                <a:ea typeface="Courier New"/>
                <a:cs typeface="Courier New"/>
                <a:sym typeface="Courier New"/>
              </a:rPr>
              <a:t>errorpropagation</a:t>
            </a:r>
            <a:r>
              <a:rPr lang="en-US" sz="1400" dirty="0">
                <a:solidFill>
                  <a:schemeClr val="dk1"/>
                </a:solidFill>
                <a:latin typeface="Courier New"/>
                <a:ea typeface="Courier New"/>
                <a:cs typeface="Courier New"/>
                <a:sym typeface="Courier New"/>
              </a:rPr>
              <a:t>=no </a:t>
            </a:r>
            <a:r>
              <a:rPr lang="en-US" sz="1400" dirty="0" err="1">
                <a:solidFill>
                  <a:schemeClr val="dk1"/>
                </a:solidFill>
                <a:latin typeface="Courier New"/>
                <a:ea typeface="Courier New"/>
                <a:cs typeface="Courier New"/>
                <a:sym typeface="Courier New"/>
              </a:rPr>
              <a:t>outlier_rejection</a:t>
            </a:r>
            <a:r>
              <a:rPr lang="en-US" sz="1400" dirty="0">
                <a:solidFill>
                  <a:schemeClr val="dk1"/>
                </a:solidFill>
                <a:latin typeface="Courier New"/>
                <a:ea typeface="Courier New"/>
                <a:cs typeface="Courier New"/>
                <a:sym typeface="Courier New"/>
              </a:rPr>
              <a:t>=no sigma0=1.0e-10 </a:t>
            </a:r>
            <a:r>
              <a:rPr lang="en-US" sz="1400" dirty="0" err="1">
                <a:solidFill>
                  <a:schemeClr val="dk1"/>
                </a:solidFill>
                <a:latin typeface="Courier New"/>
                <a:ea typeface="Courier New"/>
                <a:cs typeface="Courier New"/>
                <a:sym typeface="Courier New"/>
              </a:rPr>
              <a:t>maxits</a:t>
            </a:r>
            <a:r>
              <a:rPr lang="en-US" sz="1400" dirty="0">
                <a:solidFill>
                  <a:schemeClr val="dk1"/>
                </a:solidFill>
                <a:latin typeface="Courier New"/>
                <a:ea typeface="Courier New"/>
                <a:cs typeface="Courier New"/>
                <a:sym typeface="Courier New"/>
              </a:rPr>
              <a:t>=10 </a:t>
            </a:r>
            <a:r>
              <a:rPr lang="en-US" sz="1400" dirty="0" err="1">
                <a:solidFill>
                  <a:schemeClr val="dk1"/>
                </a:solidFill>
                <a:latin typeface="Courier New"/>
                <a:ea typeface="Courier New"/>
                <a:cs typeface="Courier New"/>
                <a:sym typeface="Courier New"/>
              </a:rPr>
              <a:t>camsolve</a:t>
            </a:r>
            <a:r>
              <a:rPr lang="en-US" sz="1400" dirty="0">
                <a:solidFill>
                  <a:schemeClr val="dk1"/>
                </a:solidFill>
                <a:latin typeface="Courier New"/>
                <a:ea typeface="Courier New"/>
                <a:cs typeface="Courier New"/>
                <a:sym typeface="Courier New"/>
              </a:rPr>
              <a:t>=angles twist=yes </a:t>
            </a:r>
            <a:r>
              <a:rPr lang="en-US" sz="1400" dirty="0" err="1">
                <a:solidFill>
                  <a:schemeClr val="dk1"/>
                </a:solidFill>
                <a:latin typeface="Courier New"/>
                <a:ea typeface="Courier New"/>
                <a:cs typeface="Courier New"/>
                <a:sym typeface="Courier New"/>
              </a:rPr>
              <a:t>spsolve</a:t>
            </a:r>
            <a:r>
              <a:rPr lang="en-US" sz="1400" dirty="0">
                <a:solidFill>
                  <a:schemeClr val="dk1"/>
                </a:solidFill>
                <a:latin typeface="Courier New"/>
                <a:ea typeface="Courier New"/>
                <a:cs typeface="Courier New"/>
                <a:sym typeface="Courier New"/>
              </a:rPr>
              <a:t>=no </a:t>
            </a:r>
            <a:r>
              <a:rPr lang="en-US" sz="1400" dirty="0" err="1">
                <a:solidFill>
                  <a:schemeClr val="dk1"/>
                </a:solidFill>
                <a:latin typeface="Courier New"/>
                <a:ea typeface="Courier New"/>
                <a:cs typeface="Courier New"/>
                <a:sym typeface="Courier New"/>
              </a:rPr>
              <a:t>camera_angles_sigma</a:t>
            </a:r>
            <a:r>
              <a:rPr lang="en-US" sz="1400" dirty="0">
                <a:solidFill>
                  <a:schemeClr val="dk1"/>
                </a:solidFill>
                <a:latin typeface="Courier New"/>
                <a:ea typeface="Courier New"/>
                <a:cs typeface="Courier New"/>
                <a:sym typeface="Courier New"/>
              </a:rPr>
              <a:t>=0.025</a:t>
            </a:r>
          </a:p>
          <a:p>
            <a:pPr marL="0" marR="0" lvl="0" indent="0" algn="l" rtl="0">
              <a:spcBef>
                <a:spcPts val="0"/>
              </a:spcBef>
              <a:spcAft>
                <a:spcPts val="0"/>
              </a:spcAft>
              <a:buNone/>
            </a:pPr>
            <a:endParaRPr lang="en-US" sz="1400" dirty="0">
              <a:solidFill>
                <a:schemeClr val="dk1"/>
              </a:solidFill>
              <a:latin typeface="Courier New"/>
              <a:ea typeface="Courier New"/>
              <a:cs typeface="Courier New"/>
              <a:sym typeface="Courier New"/>
            </a:endParaRPr>
          </a:p>
        </p:txBody>
      </p:sp>
      <p:sp>
        <p:nvSpPr>
          <p:cNvPr id="224" name="Google Shape;224;p17"/>
          <p:cNvSpPr/>
          <p:nvPr/>
        </p:nvSpPr>
        <p:spPr>
          <a:xfrm>
            <a:off x="7855735" y="1089771"/>
            <a:ext cx="1168995" cy="404446"/>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17"/>
          <p:cNvSpPr txBox="1"/>
          <p:nvPr/>
        </p:nvSpPr>
        <p:spPr>
          <a:xfrm>
            <a:off x="0" y="795820"/>
            <a:ext cx="73767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first run jigsaw as a dry-run i.e. no change to the image cubes</a:t>
            </a:r>
            <a:endParaRPr dirty="0"/>
          </a:p>
        </p:txBody>
      </p:sp>
      <p:sp>
        <p:nvSpPr>
          <p:cNvPr id="226" name="Google Shape;226;p17"/>
          <p:cNvSpPr/>
          <p:nvPr/>
        </p:nvSpPr>
        <p:spPr>
          <a:xfrm>
            <a:off x="8199365" y="798526"/>
            <a:ext cx="481734" cy="272562"/>
          </a:xfrm>
          <a:prstGeom prst="downArrow">
            <a:avLst>
              <a:gd name="adj1" fmla="val 50000"/>
              <a:gd name="adj2" fmla="val 50000"/>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Google Shape;228;p17"/>
          <p:cNvSpPr txBox="1"/>
          <p:nvPr/>
        </p:nvSpPr>
        <p:spPr>
          <a:xfrm>
            <a:off x="124588" y="4623506"/>
            <a:ext cx="5327374"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then check the residuals for all the points in the jigsaw solution to see if there are any problematic ones…</a:t>
            </a:r>
          </a:p>
          <a:p>
            <a:pPr marL="0" marR="0" lvl="0" indent="0" algn="l" rtl="0">
              <a:spcBef>
                <a:spcPts val="0"/>
              </a:spcBef>
              <a:spcAft>
                <a:spcPts val="0"/>
              </a:spcAft>
              <a:buNone/>
            </a:pP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Open the file </a:t>
            </a:r>
            <a:r>
              <a:rPr lang="en-US" sz="1800" b="0" i="0" u="none" strike="noStrike" dirty="0" err="1">
                <a:solidFill>
                  <a:srgbClr val="000000"/>
                </a:solidFill>
                <a:latin typeface="Courier New"/>
                <a:ea typeface="Courier New"/>
                <a:cs typeface="Courier New"/>
                <a:sym typeface="Courier New"/>
              </a:rPr>
              <a:t>bundleout_points.csv</a:t>
            </a:r>
            <a:r>
              <a:rPr lang="en-US" sz="1800" b="0" i="0" u="none" strike="noStrike" dirty="0">
                <a:solidFill>
                  <a:srgbClr val="000000"/>
                </a:solidFill>
                <a:latin typeface="Courier New"/>
                <a:ea typeface="Courier New"/>
                <a:cs typeface="Courier New"/>
                <a:sym typeface="Courier New"/>
              </a:rPr>
              <a:t> </a:t>
            </a:r>
            <a:r>
              <a:rPr lang="en-US" sz="1800" b="0" i="0" u="none" strike="noStrike" dirty="0">
                <a:solidFill>
                  <a:srgbClr val="000000"/>
                </a:solidFill>
                <a:latin typeface="Helvetica Neue"/>
                <a:ea typeface="Helvetica Neue"/>
                <a:cs typeface="Helvetica Neue"/>
                <a:sym typeface="Helvetica Neue"/>
              </a:rPr>
              <a:t>and sort by the Residual RMS (column E)</a:t>
            </a:r>
            <a:endParaRPr sz="1800" dirty="0">
              <a:solidFill>
                <a:schemeClr val="dk1"/>
              </a:solidFill>
              <a:latin typeface="Calibri"/>
              <a:ea typeface="Calibri"/>
              <a:cs typeface="Calibri"/>
              <a:sym typeface="Calibri"/>
            </a:endParaRPr>
          </a:p>
        </p:txBody>
      </p:sp>
      <p:sp>
        <p:nvSpPr>
          <p:cNvPr id="229" name="Google Shape;229;p17"/>
          <p:cNvSpPr/>
          <p:nvPr/>
        </p:nvSpPr>
        <p:spPr>
          <a:xfrm>
            <a:off x="7066722" y="4383157"/>
            <a:ext cx="397566" cy="318052"/>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7"/>
          <p:cNvSpPr/>
          <p:nvPr/>
        </p:nvSpPr>
        <p:spPr>
          <a:xfrm>
            <a:off x="6933978" y="4001824"/>
            <a:ext cx="663053" cy="297255"/>
          </a:xfrm>
          <a:prstGeom prst="downArrow">
            <a:avLst>
              <a:gd name="adj1" fmla="val 50000"/>
              <a:gd name="adj2" fmla="val 50000"/>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E22E8-DB62-E08B-44B6-A429DB66A69D}"/>
              </a:ext>
            </a:extLst>
          </p:cNvPr>
          <p:cNvSpPr>
            <a:spLocks noGrp="1"/>
          </p:cNvSpPr>
          <p:nvPr>
            <p:ph type="title"/>
          </p:nvPr>
        </p:nvSpPr>
        <p:spPr>
          <a:xfrm>
            <a:off x="0" y="27196"/>
            <a:ext cx="10515600" cy="459821"/>
          </a:xfrm>
        </p:spPr>
        <p:txBody>
          <a:bodyPr>
            <a:normAutofit fontScale="90000"/>
          </a:bodyPr>
          <a:lstStyle/>
          <a:p>
            <a:r>
              <a:rPr lang="en-US" dirty="0"/>
              <a:t>Map project the new cubes!</a:t>
            </a:r>
          </a:p>
        </p:txBody>
      </p:sp>
      <p:sp>
        <p:nvSpPr>
          <p:cNvPr id="3" name="Content Placeholder 2">
            <a:extLst>
              <a:ext uri="{FF2B5EF4-FFF2-40B4-BE49-F238E27FC236}">
                <a16:creationId xmlns:a16="http://schemas.microsoft.com/office/drawing/2014/main" id="{BA48D8E2-34C0-E58F-62D4-9D332B1998F2}"/>
              </a:ext>
            </a:extLst>
          </p:cNvPr>
          <p:cNvSpPr>
            <a:spLocks noGrp="1"/>
          </p:cNvSpPr>
          <p:nvPr>
            <p:ph idx="1"/>
          </p:nvPr>
        </p:nvSpPr>
        <p:spPr>
          <a:xfrm>
            <a:off x="0" y="762139"/>
            <a:ext cx="12192000" cy="897696"/>
          </a:xfrm>
        </p:spPr>
        <p:txBody>
          <a:bodyPr/>
          <a:lstStyle/>
          <a:p>
            <a:r>
              <a:rPr lang="en-US" dirty="0"/>
              <a:t>Jigsaw has altered the SPICE data so the pointing and the position of the spacecraft has been refined and control points are solved for in 3D space</a:t>
            </a:r>
          </a:p>
        </p:txBody>
      </p:sp>
      <p:sp>
        <p:nvSpPr>
          <p:cNvPr id="4" name="Google Shape;177;p12">
            <a:extLst>
              <a:ext uri="{FF2B5EF4-FFF2-40B4-BE49-F238E27FC236}">
                <a16:creationId xmlns:a16="http://schemas.microsoft.com/office/drawing/2014/main" id="{AB0162A2-9D28-2610-6D29-C6BB6B3CFE3F}"/>
              </a:ext>
            </a:extLst>
          </p:cNvPr>
          <p:cNvSpPr txBox="1"/>
          <p:nvPr/>
        </p:nvSpPr>
        <p:spPr>
          <a:xfrm>
            <a:off x="0" y="2524539"/>
            <a:ext cx="12192000" cy="3970277"/>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Make a new directory for updated level 2 cubes and map-project</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mkdir</a:t>
            </a:r>
            <a:r>
              <a:rPr lang="en-US" sz="1200" dirty="0">
                <a:latin typeface="Courier New" panose="02070309020205020404" pitchFamily="49" charset="0"/>
                <a:cs typeface="Courier New" panose="02070309020205020404" pitchFamily="49" charset="0"/>
              </a:rPr>
              <a:t> Updated_Lev2</a:t>
            </a: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cam2map from=Updated_Lev1/\$1.lev1.cub to=Updated_Lev2/\$1.lev2.cub map=</a:t>
            </a:r>
            <a:r>
              <a:rPr lang="en-US" sz="1200" dirty="0" err="1">
                <a:latin typeface="Courier New" panose="02070309020205020404" pitchFamily="49" charset="0"/>
                <a:cs typeface="Courier New" panose="02070309020205020404" pitchFamily="49" charset="0"/>
              </a:rPr>
              <a:t>sinu.map</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pixres</a:t>
            </a:r>
            <a:r>
              <a:rPr lang="en-US" sz="1200" dirty="0">
                <a:latin typeface="Courier New" panose="02070309020205020404" pitchFamily="49" charset="0"/>
                <a:cs typeface="Courier New" panose="02070309020205020404" pitchFamily="49" charset="0"/>
              </a:rPr>
              <a:t>=map -</a:t>
            </a:r>
            <a:r>
              <a:rPr lang="en-US" sz="1200" dirty="0" err="1">
                <a:latin typeface="Courier New" panose="02070309020205020404" pitchFamily="49" charset="0"/>
                <a:cs typeface="Courier New" panose="02070309020205020404" pitchFamily="49" charset="0"/>
              </a:rPr>
              <a:t>batchlist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ls Updated_Lev2/*.cub &gt;! lev2_updated.lis</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Mosaic with different blending strategies</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automos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fromlist</a:t>
            </a:r>
            <a:r>
              <a:rPr lang="en-US" sz="1200" dirty="0">
                <a:latin typeface="Courier New" panose="02070309020205020404" pitchFamily="49" charset="0"/>
                <a:cs typeface="Courier New" panose="02070309020205020404" pitchFamily="49" charset="0"/>
              </a:rPr>
              <a:t>=lev2_updated.lis mosaic=</a:t>
            </a:r>
            <a:r>
              <a:rPr lang="en-US" sz="1200" dirty="0" err="1">
                <a:latin typeface="Courier New" panose="02070309020205020404" pitchFamily="49" charset="0"/>
                <a:cs typeface="Courier New" panose="02070309020205020404" pitchFamily="49" charset="0"/>
              </a:rPr>
              <a:t>updated_slapdash.cub</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matchbandbin</a:t>
            </a:r>
            <a:r>
              <a:rPr lang="en-US" sz="1200" dirty="0">
                <a:latin typeface="Courier New" panose="02070309020205020404" pitchFamily="49" charset="0"/>
                <a:cs typeface="Courier New" panose="02070309020205020404" pitchFamily="49" charset="0"/>
              </a:rPr>
              <a:t>=false priority=average</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equalizer </a:t>
            </a:r>
            <a:r>
              <a:rPr lang="en-US" sz="1200" dirty="0" err="1">
                <a:latin typeface="Courier New" panose="02070309020205020404" pitchFamily="49" charset="0"/>
                <a:cs typeface="Courier New" panose="02070309020205020404" pitchFamily="49" charset="0"/>
              </a:rPr>
              <a:t>fromlist</a:t>
            </a:r>
            <a:r>
              <a:rPr lang="en-US" sz="1200" dirty="0">
                <a:latin typeface="Courier New" panose="02070309020205020404" pitchFamily="49" charset="0"/>
                <a:cs typeface="Courier New" panose="02070309020205020404" pitchFamily="49" charset="0"/>
              </a:rPr>
              <a:t>=lev2_updated.lis process=both</a:t>
            </a: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ls Updated_Lev2/*</a:t>
            </a:r>
            <a:r>
              <a:rPr lang="en-US" sz="1200" dirty="0" err="1">
                <a:latin typeface="Courier New" panose="02070309020205020404" pitchFamily="49" charset="0"/>
                <a:cs typeface="Courier New" panose="02070309020205020404" pitchFamily="49" charset="0"/>
              </a:rPr>
              <a:t>equ.cub</a:t>
            </a:r>
            <a:r>
              <a:rPr lang="en-US" sz="1200" dirty="0">
                <a:latin typeface="Courier New" panose="02070309020205020404" pitchFamily="49" charset="0"/>
                <a:cs typeface="Courier New" panose="02070309020205020404" pitchFamily="49" charset="0"/>
              </a:rPr>
              <a:t> &gt;! lev2_updated.equ.lis</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automos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fromlist</a:t>
            </a:r>
            <a:r>
              <a:rPr lang="en-US" sz="1200" dirty="0">
                <a:latin typeface="Courier New" panose="02070309020205020404" pitchFamily="49" charset="0"/>
                <a:cs typeface="Courier New" panose="02070309020205020404" pitchFamily="49" charset="0"/>
              </a:rPr>
              <a:t>=lev2_updated.equ.lis mosaic=</a:t>
            </a:r>
            <a:r>
              <a:rPr lang="en-US" sz="1200" dirty="0" err="1">
                <a:latin typeface="Courier New" panose="02070309020205020404" pitchFamily="49" charset="0"/>
                <a:cs typeface="Courier New" panose="02070309020205020404" pitchFamily="49" charset="0"/>
              </a:rPr>
              <a:t>equ_updated_slapdash.cub</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matchbandbin</a:t>
            </a:r>
            <a:r>
              <a:rPr lang="en-US" sz="1200" dirty="0">
                <a:latin typeface="Courier New" panose="02070309020205020404" pitchFamily="49" charset="0"/>
                <a:cs typeface="Courier New" panose="02070309020205020404" pitchFamily="49" charset="0"/>
              </a:rPr>
              <a:t>=false priority=average</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Don’t bother with Blend in this example, but the code is below for reference</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blend </a:t>
            </a:r>
            <a:r>
              <a:rPr lang="en-US" sz="1200" dirty="0" err="1">
                <a:latin typeface="Courier New" panose="02070309020205020404" pitchFamily="49" charset="0"/>
                <a:cs typeface="Courier New" panose="02070309020205020404" pitchFamily="49" charset="0"/>
              </a:rPr>
              <a:t>fromlist</a:t>
            </a:r>
            <a:r>
              <a:rPr lang="en-US" sz="1200" dirty="0">
                <a:latin typeface="Courier New" panose="02070309020205020404" pitchFamily="49" charset="0"/>
                <a:cs typeface="Courier New" panose="02070309020205020404" pitchFamily="49" charset="0"/>
              </a:rPr>
              <a:t>=lev2_updated.lis stop=200</a:t>
            </a: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ls Updated_Lev2/*</a:t>
            </a:r>
            <a:r>
              <a:rPr lang="en-US" sz="1200" dirty="0" err="1">
                <a:latin typeface="Courier New" panose="02070309020205020404" pitchFamily="49" charset="0"/>
                <a:cs typeface="Courier New" panose="02070309020205020404" pitchFamily="49" charset="0"/>
              </a:rPr>
              <a:t>blend.cub</a:t>
            </a:r>
            <a:r>
              <a:rPr lang="en-US" sz="1200" dirty="0">
                <a:latin typeface="Courier New" panose="02070309020205020404" pitchFamily="49" charset="0"/>
                <a:cs typeface="Courier New" panose="02070309020205020404" pitchFamily="49" charset="0"/>
              </a:rPr>
              <a:t> &gt;! lev2_updated.blend.lis</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automos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fromlist</a:t>
            </a:r>
            <a:r>
              <a:rPr lang="en-US" sz="1200" dirty="0">
                <a:latin typeface="Courier New" panose="02070309020205020404" pitchFamily="49" charset="0"/>
                <a:cs typeface="Courier New" panose="02070309020205020404" pitchFamily="49" charset="0"/>
              </a:rPr>
              <a:t>=lev2_updated.blend.lis mosaic=</a:t>
            </a:r>
            <a:r>
              <a:rPr lang="en-US" sz="1200" dirty="0" err="1">
                <a:latin typeface="Courier New" panose="02070309020205020404" pitchFamily="49" charset="0"/>
                <a:cs typeface="Courier New" panose="02070309020205020404" pitchFamily="49" charset="0"/>
              </a:rPr>
              <a:t>blend_updated_slapdash.cub</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matchbandbin</a:t>
            </a:r>
            <a:r>
              <a:rPr lang="en-US" sz="1200" dirty="0">
                <a:latin typeface="Courier New" panose="02070309020205020404" pitchFamily="49" charset="0"/>
                <a:cs typeface="Courier New" panose="02070309020205020404" pitchFamily="49" charset="0"/>
              </a:rPr>
              <a:t>=false priority=average</a:t>
            </a:r>
          </a:p>
        </p:txBody>
      </p:sp>
    </p:spTree>
    <p:extLst>
      <p:ext uri="{BB962C8B-B14F-4D97-AF65-F5344CB8AC3E}">
        <p14:creationId xmlns:p14="http://schemas.microsoft.com/office/powerpoint/2010/main" val="39583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12E849-75A7-B744-8BFE-231B7645BCE7}"/>
              </a:ext>
            </a:extLst>
          </p:cNvPr>
          <p:cNvSpPr>
            <a:spLocks noGrp="1"/>
          </p:cNvSpPr>
          <p:nvPr>
            <p:ph idx="1"/>
          </p:nvPr>
        </p:nvSpPr>
        <p:spPr>
          <a:xfrm>
            <a:off x="0" y="0"/>
            <a:ext cx="12192000" cy="640080"/>
          </a:xfrm>
        </p:spPr>
        <p:txBody>
          <a:bodyPr/>
          <a:lstStyle/>
          <a:p>
            <a:pPr marL="0" indent="0">
              <a:buNone/>
            </a:pPr>
            <a:r>
              <a:rPr lang="en-US" dirty="0"/>
              <a:t>Worth it? Totally. 		</a:t>
            </a:r>
            <a:r>
              <a:rPr lang="en-US" dirty="0" err="1">
                <a:latin typeface="Courier New" panose="02070309020205020404" pitchFamily="49" charset="0"/>
                <a:cs typeface="Courier New" panose="02070309020205020404" pitchFamily="49" charset="0"/>
              </a:rPr>
              <a:t>qview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equ</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slapdash.cub</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E77A1BCC-07AA-FCA5-9096-44C6BB3F5ED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3122" y="1029694"/>
            <a:ext cx="10625756" cy="5828306"/>
          </a:xfrm>
          <a:prstGeom prst="rect">
            <a:avLst/>
          </a:prstGeom>
        </p:spPr>
      </p:pic>
    </p:spTree>
    <p:extLst>
      <p:ext uri="{BB962C8B-B14F-4D97-AF65-F5344CB8AC3E}">
        <p14:creationId xmlns:p14="http://schemas.microsoft.com/office/powerpoint/2010/main" val="1732508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765" y="2115957"/>
            <a:ext cx="8562814" cy="1476214"/>
          </a:xfrm>
        </p:spPr>
        <p:txBody>
          <a:bodyPr>
            <a:noAutofit/>
          </a:bodyPr>
          <a:lstStyle/>
          <a:p>
            <a:r>
              <a:rPr lang="en-US" sz="2100" dirty="0">
                <a:latin typeface="Verdana" pitchFamily="34" charset="0"/>
                <a:ea typeface="ＭＳ Ｐゴシック" charset="-128"/>
              </a:rPr>
              <a:t>ISIS Photogrammetric Control Processes</a:t>
            </a:r>
            <a:endParaRPr lang="en-US" sz="2100" b="1" dirty="0">
              <a:latin typeface="+mn-lt"/>
              <a:ea typeface="+mn-ea"/>
              <a:cs typeface="Arial"/>
            </a:endParaRPr>
          </a:p>
        </p:txBody>
      </p:sp>
      <p:sp>
        <p:nvSpPr>
          <p:cNvPr id="3" name="Text Placeholder 2"/>
          <p:cNvSpPr>
            <a:spLocks noGrp="1"/>
          </p:cNvSpPr>
          <p:nvPr>
            <p:ph type="body" sz="quarter" idx="13"/>
          </p:nvPr>
        </p:nvSpPr>
        <p:spPr>
          <a:xfrm>
            <a:off x="1824981" y="3238430"/>
            <a:ext cx="6515453" cy="2574833"/>
          </a:xfrm>
        </p:spPr>
        <p:txBody>
          <a:bodyPr>
            <a:noAutofit/>
          </a:bodyPr>
          <a:lstStyle/>
          <a:p>
            <a:r>
              <a:rPr lang="en-US" sz="1350" dirty="0"/>
              <a:t>Tammy L. Becker</a:t>
            </a:r>
          </a:p>
          <a:p>
            <a:r>
              <a:rPr lang="en-US" sz="1350" dirty="0"/>
              <a:t>Kris J. Becker</a:t>
            </a:r>
          </a:p>
          <a:p>
            <a:endParaRPr lang="en-US" sz="1350" dirty="0"/>
          </a:p>
          <a:p>
            <a:r>
              <a:rPr lang="en-US" sz="1350" dirty="0"/>
              <a:t>March 4, 2021</a:t>
            </a:r>
          </a:p>
          <a:p>
            <a:endParaRPr lang="en-US" sz="1350" dirty="0"/>
          </a:p>
        </p:txBody>
      </p:sp>
    </p:spTree>
    <p:extLst>
      <p:ext uri="{BB962C8B-B14F-4D97-AF65-F5344CB8AC3E}">
        <p14:creationId xmlns:p14="http://schemas.microsoft.com/office/powerpoint/2010/main" val="104721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9CEBCF-E58E-9249-99B4-5B93A2D6A313}"/>
              </a:ext>
            </a:extLst>
          </p:cNvPr>
          <p:cNvSpPr txBox="1"/>
          <p:nvPr/>
        </p:nvSpPr>
        <p:spPr>
          <a:xfrm>
            <a:off x="1" y="0"/>
            <a:ext cx="4566330" cy="2646878"/>
          </a:xfrm>
          <a:prstGeom prst="rect">
            <a:avLst/>
          </a:prstGeom>
          <a:noFill/>
        </p:spPr>
        <p:txBody>
          <a:bodyPr wrap="square" rtlCol="0">
            <a:spAutoFit/>
          </a:bodyPr>
          <a:lstStyle/>
          <a:p>
            <a:r>
              <a:rPr lang="en-US" sz="4000" dirty="0"/>
              <a:t>Find Data Using Pilot</a:t>
            </a:r>
          </a:p>
          <a:p>
            <a:endParaRPr lang="en-US" dirty="0"/>
          </a:p>
          <a:p>
            <a:r>
              <a:rPr lang="en-US" dirty="0">
                <a:hlinkClick r:id="rId2"/>
              </a:rPr>
              <a:t>https://pilot.wr.usgs.gov/index.php</a:t>
            </a:r>
            <a:endParaRPr lang="en-US" dirty="0"/>
          </a:p>
          <a:p>
            <a:endParaRPr lang="en-US" dirty="0"/>
          </a:p>
          <a:p>
            <a:endParaRPr lang="en-US" dirty="0"/>
          </a:p>
          <a:p>
            <a:r>
              <a:rPr lang="en-US" dirty="0"/>
              <a:t>Demo of Pilot Search</a:t>
            </a:r>
          </a:p>
          <a:p>
            <a:endParaRPr lang="en-US" dirty="0"/>
          </a:p>
          <a:p>
            <a:r>
              <a:rPr lang="en-US" dirty="0"/>
              <a:t>Talk about Map Projection On the Web (POW)</a:t>
            </a:r>
          </a:p>
        </p:txBody>
      </p:sp>
      <p:pic>
        <p:nvPicPr>
          <p:cNvPr id="4" name="Picture 3">
            <a:extLst>
              <a:ext uri="{FF2B5EF4-FFF2-40B4-BE49-F238E27FC236}">
                <a16:creationId xmlns:a16="http://schemas.microsoft.com/office/drawing/2014/main" id="{EAF8079D-A881-4440-96A0-112BD9A710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66330" y="506896"/>
            <a:ext cx="7625670" cy="6351104"/>
          </a:xfrm>
          <a:prstGeom prst="rect">
            <a:avLst/>
          </a:prstGeom>
        </p:spPr>
      </p:pic>
    </p:spTree>
    <p:extLst>
      <p:ext uri="{BB962C8B-B14F-4D97-AF65-F5344CB8AC3E}">
        <p14:creationId xmlns:p14="http://schemas.microsoft.com/office/powerpoint/2010/main" val="374261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2"/>
          <p:cNvSpPr>
            <a:spLocks noChangeArrowheads="1"/>
          </p:cNvSpPr>
          <p:nvPr/>
        </p:nvSpPr>
        <p:spPr bwMode="auto">
          <a:xfrm>
            <a:off x="1447800" y="-10562"/>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14338" name="Title 1"/>
          <p:cNvSpPr>
            <a:spLocks/>
          </p:cNvSpPr>
          <p:nvPr/>
        </p:nvSpPr>
        <p:spPr bwMode="auto">
          <a:xfrm>
            <a:off x="2590800" y="301625"/>
            <a:ext cx="7315200" cy="482600"/>
          </a:xfrm>
          <a:prstGeom prst="rect">
            <a:avLst/>
          </a:prstGeom>
          <a:noFill/>
          <a:ln w="9525">
            <a:solidFill>
              <a:srgbClr val="000080"/>
            </a:solidFill>
            <a:miter lim="800000"/>
            <a:headEnd/>
            <a:tailEnd/>
          </a:ln>
          <a:extLst>
            <a:ext uri="{909E8E84-426E-40dd-AFC4-6F175D3DCCD1}">
              <a14:hiddenFill xmlns:a14="http://schemas.microsoft.com/office/drawing/2010/main" xmlns="">
                <a:solidFill>
                  <a:srgbClr val="FFFFFF"/>
                </a:solidFill>
              </a14:hiddenFill>
            </a:ext>
          </a:extLst>
        </p:spPr>
        <p:txBody>
          <a:bodyPr wrap="none" anchor="b"/>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fontAlgn="base">
              <a:spcBef>
                <a:spcPct val="0"/>
              </a:spcBef>
              <a:spcAft>
                <a:spcPct val="0"/>
              </a:spcAft>
            </a:pPr>
            <a:r>
              <a:rPr lang="en-US" altLang="en-US" dirty="0">
                <a:solidFill>
                  <a:srgbClr val="000000"/>
                </a:solidFill>
                <a:latin typeface="Arial Narrow" panose="020B0606020202030204" pitchFamily="34" charset="0"/>
              </a:rPr>
              <a:t>ISIS3 Controlled Map Product Development</a:t>
            </a:r>
          </a:p>
        </p:txBody>
      </p:sp>
      <p:sp>
        <p:nvSpPr>
          <p:cNvPr id="14339" name="Slide Number Placeholder 4"/>
          <p:cNvSpPr txBox="1">
            <a:spLocks noGrp="1"/>
          </p:cNvSpPr>
          <p:nvPr/>
        </p:nvSpPr>
        <p:spPr bwMode="auto">
          <a:xfrm>
            <a:off x="8153400" y="6372226"/>
            <a:ext cx="190500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r" fontAlgn="base">
              <a:spcBef>
                <a:spcPct val="0"/>
              </a:spcBef>
              <a:spcAft>
                <a:spcPct val="0"/>
              </a:spcAft>
            </a:pPr>
            <a:fld id="{54B2B3FB-8F96-4115-ACD4-6D2D4F443B77}" type="slidenum">
              <a:rPr lang="en-US" altLang="en-US" sz="1200">
                <a:solidFill>
                  <a:srgbClr val="FFFFFF"/>
                </a:solidFill>
                <a:latin typeface="Arial Narrow" panose="020B0606020202030204" pitchFamily="34" charset="0"/>
              </a:rPr>
              <a:pPr algn="r" fontAlgn="base">
                <a:spcBef>
                  <a:spcPct val="0"/>
                </a:spcBef>
                <a:spcAft>
                  <a:spcPct val="0"/>
                </a:spcAft>
              </a:pPr>
              <a:t>20</a:t>
            </a:fld>
            <a:endParaRPr lang="en-US" altLang="en-US" sz="1200" dirty="0">
              <a:solidFill>
                <a:srgbClr val="FFFFFF"/>
              </a:solidFill>
              <a:latin typeface="Arial Narrow" panose="020B0606020202030204" pitchFamily="34" charset="0"/>
            </a:endParaRPr>
          </a:p>
        </p:txBody>
      </p:sp>
      <p:sp>
        <p:nvSpPr>
          <p:cNvPr id="14340" name="AutoShape 5"/>
          <p:cNvSpPr>
            <a:spLocks noChangeArrowheads="1"/>
          </p:cNvSpPr>
          <p:nvPr/>
        </p:nvSpPr>
        <p:spPr bwMode="auto">
          <a:xfrm>
            <a:off x="5376864" y="1524001"/>
            <a:ext cx="1131887" cy="900113"/>
          </a:xfrm>
          <a:prstGeom prst="flowChartProcess">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Radiometric</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Calibration</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(Level 1 </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or</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 Ingested CDR)</a:t>
            </a:r>
          </a:p>
        </p:txBody>
      </p:sp>
      <p:sp>
        <p:nvSpPr>
          <p:cNvPr id="14341" name="Rectangle 12"/>
          <p:cNvSpPr>
            <a:spLocks noChangeArrowheads="1"/>
          </p:cNvSpPr>
          <p:nvPr/>
        </p:nvSpPr>
        <p:spPr bwMode="auto">
          <a:xfrm>
            <a:off x="3667125" y="2989264"/>
            <a:ext cx="1524000" cy="973137"/>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r>
              <a:rPr lang="en-US" altLang="en-US" sz="1000" dirty="0">
                <a:solidFill>
                  <a:srgbClr val="FFFFFF"/>
                </a:solidFill>
                <a:latin typeface="Arial Narrow" panose="020B0606020202030204" pitchFamily="34" charset="0"/>
              </a:rPr>
              <a:t>Shape Model:</a:t>
            </a:r>
          </a:p>
          <a:p>
            <a:pPr eaLnBrk="0" fontAlgn="base" hangingPunct="0">
              <a:spcBef>
                <a:spcPct val="0"/>
              </a:spcBef>
              <a:spcAft>
                <a:spcPct val="0"/>
              </a:spcAft>
            </a:pPr>
            <a:r>
              <a:rPr lang="en-US" altLang="en-US" sz="800" dirty="0">
                <a:solidFill>
                  <a:srgbClr val="FFFFFF"/>
                </a:solidFill>
                <a:latin typeface="Arial Narrow" panose="020B0606020202030204" pitchFamily="34" charset="0"/>
              </a:rPr>
              <a:t>-DEM</a:t>
            </a:r>
          </a:p>
          <a:p>
            <a:pPr eaLnBrk="0" fontAlgn="base" hangingPunct="0">
              <a:spcBef>
                <a:spcPct val="0"/>
              </a:spcBef>
              <a:spcAft>
                <a:spcPct val="0"/>
              </a:spcAft>
            </a:pPr>
            <a:r>
              <a:rPr lang="en-US" altLang="en-US" sz="800" dirty="0">
                <a:solidFill>
                  <a:srgbClr val="FFFFFF"/>
                </a:solidFill>
                <a:latin typeface="Arial Narrow" panose="020B0606020202030204" pitchFamily="34" charset="0"/>
              </a:rPr>
              <a:t>-Socet/Set DEM Product</a:t>
            </a:r>
          </a:p>
          <a:p>
            <a:pPr eaLnBrk="0" fontAlgn="base" hangingPunct="0">
              <a:spcBef>
                <a:spcPct val="0"/>
              </a:spcBef>
              <a:spcAft>
                <a:spcPct val="0"/>
              </a:spcAft>
            </a:pPr>
            <a:endParaRPr lang="en-US" altLang="en-US" sz="800" dirty="0">
              <a:solidFill>
                <a:srgbClr val="FFFFFF"/>
              </a:solidFill>
              <a:latin typeface="Arial Narrow" panose="020B0606020202030204" pitchFamily="34" charset="0"/>
            </a:endParaRPr>
          </a:p>
          <a:p>
            <a:pPr eaLnBrk="0" fontAlgn="base" hangingPunct="0">
              <a:spcBef>
                <a:spcPct val="0"/>
              </a:spcBef>
              <a:spcAft>
                <a:spcPct val="0"/>
              </a:spcAft>
            </a:pPr>
            <a:r>
              <a:rPr lang="en-US" altLang="en-US" sz="1000" dirty="0">
                <a:solidFill>
                  <a:srgbClr val="FFFFFF"/>
                </a:solidFill>
                <a:latin typeface="Arial Narrow" panose="020B0606020202030204" pitchFamily="34" charset="0"/>
              </a:rPr>
              <a:t>Target Body:</a:t>
            </a:r>
          </a:p>
          <a:p>
            <a:pPr eaLnBrk="0" fontAlgn="base" hangingPunct="0">
              <a:spcBef>
                <a:spcPct val="0"/>
              </a:spcBef>
              <a:spcAft>
                <a:spcPct val="0"/>
              </a:spcAft>
            </a:pPr>
            <a:r>
              <a:rPr lang="en-US" altLang="en-US" sz="1000" dirty="0">
                <a:solidFill>
                  <a:srgbClr val="FFFFFF"/>
                </a:solidFill>
                <a:latin typeface="Arial Narrow" panose="020B0606020202030204" pitchFamily="34" charset="0"/>
              </a:rPr>
              <a:t>-</a:t>
            </a:r>
            <a:r>
              <a:rPr lang="en-US" altLang="en-US" sz="800" dirty="0">
                <a:solidFill>
                  <a:srgbClr val="FFFFFF"/>
                </a:solidFill>
                <a:latin typeface="Arial Narrow" panose="020B0606020202030204" pitchFamily="34" charset="0"/>
              </a:rPr>
              <a:t>Ellipsoid/Sphere</a:t>
            </a:r>
          </a:p>
        </p:txBody>
      </p:sp>
      <p:sp>
        <p:nvSpPr>
          <p:cNvPr id="14342" name="Rectangle 20"/>
          <p:cNvSpPr>
            <a:spLocks noChangeArrowheads="1"/>
          </p:cNvSpPr>
          <p:nvPr/>
        </p:nvSpPr>
        <p:spPr bwMode="auto">
          <a:xfrm>
            <a:off x="8382001" y="1524000"/>
            <a:ext cx="1031875" cy="9144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Map </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Projection</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(Level2)</a:t>
            </a:r>
          </a:p>
          <a:p>
            <a:pPr algn="ctr" eaLnBrk="0" fontAlgn="base" hangingPunct="0">
              <a:spcBef>
                <a:spcPct val="0"/>
              </a:spcBef>
              <a:spcAft>
                <a:spcPct val="0"/>
              </a:spcAft>
            </a:pPr>
            <a:r>
              <a:rPr lang="en-US" altLang="en-US" sz="1000" i="1" dirty="0">
                <a:solidFill>
                  <a:srgbClr val="FFFFFF"/>
                </a:solidFill>
                <a:latin typeface="Arial Narrow" panose="020B0606020202030204" pitchFamily="34" charset="0"/>
              </a:rPr>
              <a:t>cam2map</a:t>
            </a:r>
          </a:p>
        </p:txBody>
      </p:sp>
      <p:sp>
        <p:nvSpPr>
          <p:cNvPr id="14343" name="AutoShape 26"/>
          <p:cNvSpPr>
            <a:spLocks noChangeArrowheads="1"/>
          </p:cNvSpPr>
          <p:nvPr/>
        </p:nvSpPr>
        <p:spPr bwMode="auto">
          <a:xfrm>
            <a:off x="3657601" y="1524001"/>
            <a:ext cx="1203325" cy="784225"/>
          </a:xfrm>
          <a:prstGeom prst="flowChartDocumen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i="1" dirty="0">
                <a:solidFill>
                  <a:srgbClr val="FFFFFF"/>
                </a:solidFill>
                <a:latin typeface="Arial Narrow" panose="020B0606020202030204" pitchFamily="34" charset="0"/>
              </a:rPr>
              <a:t>SPICEINIT</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a:t>
            </a:r>
            <a:r>
              <a:rPr lang="en-US" altLang="en-US" sz="1000" b="1" dirty="0">
                <a:solidFill>
                  <a:srgbClr val="FFFFFF"/>
                </a:solidFill>
                <a:latin typeface="Arial Narrow" panose="020B0606020202030204" pitchFamily="34" charset="0"/>
              </a:rPr>
              <a:t>Level 0</a:t>
            </a:r>
            <a:r>
              <a:rPr lang="en-US" altLang="en-US" sz="1000" dirty="0">
                <a:solidFill>
                  <a:srgbClr val="FFFFFF"/>
                </a:solidFill>
                <a:latin typeface="Arial Narrow" panose="020B0606020202030204" pitchFamily="34" charset="0"/>
              </a:rPr>
              <a:t>)</a:t>
            </a:r>
          </a:p>
        </p:txBody>
      </p:sp>
      <p:sp>
        <p:nvSpPr>
          <p:cNvPr id="14344" name="AutoShape 28"/>
          <p:cNvSpPr>
            <a:spLocks noChangeArrowheads="1"/>
          </p:cNvSpPr>
          <p:nvPr/>
        </p:nvSpPr>
        <p:spPr bwMode="auto">
          <a:xfrm>
            <a:off x="6934200" y="2971800"/>
            <a:ext cx="1371600" cy="990600"/>
          </a:xfrm>
          <a:prstGeom prst="flowChartDocumen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Updated Image </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Labels</a:t>
            </a:r>
          </a:p>
        </p:txBody>
      </p:sp>
      <p:sp>
        <p:nvSpPr>
          <p:cNvPr id="14345" name="Rectangle 90"/>
          <p:cNvSpPr>
            <a:spLocks noChangeArrowheads="1"/>
          </p:cNvSpPr>
          <p:nvPr/>
        </p:nvSpPr>
        <p:spPr bwMode="auto">
          <a:xfrm>
            <a:off x="6705600" y="1066801"/>
            <a:ext cx="1371600" cy="276225"/>
          </a:xfrm>
          <a:prstGeom prst="rect">
            <a:avLst/>
          </a:prstGeom>
          <a:noFill/>
          <a:ln>
            <a:noFill/>
          </a:ln>
          <a:extLst>
            <a:ext uri="{909E8E84-426E-40dd-AFC4-6F175D3DCCD1}">
              <a14:hiddenFill xmlns:a14="http://schemas.microsoft.com/office/drawing/2010/main" xmlns="">
                <a:solidFill>
                  <a:srgbClr val="FF9933"/>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r>
              <a:rPr lang="en-US" altLang="en-US" sz="1000" b="1" dirty="0">
                <a:solidFill>
                  <a:srgbClr val="000000"/>
                </a:solidFill>
                <a:latin typeface="Arial Narrow" panose="020B0606020202030204" pitchFamily="34" charset="0"/>
              </a:rPr>
              <a:t>Uncontrolled Mosaic</a:t>
            </a:r>
          </a:p>
        </p:txBody>
      </p:sp>
      <p:sp>
        <p:nvSpPr>
          <p:cNvPr id="14346" name="AutoShape 99"/>
          <p:cNvSpPr>
            <a:spLocks noChangeArrowheads="1"/>
          </p:cNvSpPr>
          <p:nvPr/>
        </p:nvSpPr>
        <p:spPr bwMode="auto">
          <a:xfrm rot="10800000">
            <a:off x="4267200" y="4648200"/>
            <a:ext cx="450850" cy="1066800"/>
          </a:xfrm>
          <a:prstGeom prst="curvedLeftArrow">
            <a:avLst>
              <a:gd name="adj1" fmla="val 47324"/>
              <a:gd name="adj2" fmla="val 94648"/>
              <a:gd name="adj3" fmla="val 33333"/>
            </a:avLst>
          </a:prstGeom>
          <a:solidFill>
            <a:srgbClr val="FFFF00"/>
          </a:solidFill>
          <a:ln w="9525">
            <a:solidFill>
              <a:schemeClr val="tx1"/>
            </a:solidFill>
            <a:miter lim="800000"/>
            <a:headEnd/>
            <a:tailEnd/>
          </a:ln>
        </p:spPr>
        <p:txBody>
          <a:bodyPr rot="10800000"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endParaRPr lang="en-US" altLang="en-US" sz="1200" dirty="0">
              <a:solidFill>
                <a:srgbClr val="FFFFFF"/>
              </a:solidFill>
              <a:latin typeface="Arial Narrow" panose="020B0606020202030204" pitchFamily="34" charset="0"/>
            </a:endParaRPr>
          </a:p>
        </p:txBody>
      </p:sp>
      <p:sp>
        <p:nvSpPr>
          <p:cNvPr id="14347" name="AutoShape 100"/>
          <p:cNvSpPr>
            <a:spLocks noChangeArrowheads="1"/>
          </p:cNvSpPr>
          <p:nvPr/>
        </p:nvSpPr>
        <p:spPr bwMode="auto">
          <a:xfrm>
            <a:off x="7239000" y="4724400"/>
            <a:ext cx="381000" cy="1068388"/>
          </a:xfrm>
          <a:prstGeom prst="curvedLeftArrow">
            <a:avLst>
              <a:gd name="adj1" fmla="val 54863"/>
              <a:gd name="adj2" fmla="val 109752"/>
              <a:gd name="adj3" fmla="val 37273"/>
            </a:avLst>
          </a:prstGeom>
          <a:solidFill>
            <a:srgbClr val="FFFF0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endParaRPr lang="en-US" altLang="en-US" sz="1200" dirty="0">
              <a:solidFill>
                <a:srgbClr val="FFFFFF"/>
              </a:solidFill>
              <a:latin typeface="Arial Narrow" panose="020B0606020202030204" pitchFamily="34" charset="0"/>
            </a:endParaRPr>
          </a:p>
        </p:txBody>
      </p:sp>
      <p:sp>
        <p:nvSpPr>
          <p:cNvPr id="14348" name="Rectangle 14"/>
          <p:cNvSpPr>
            <a:spLocks noChangeArrowheads="1"/>
          </p:cNvSpPr>
          <p:nvPr/>
        </p:nvSpPr>
        <p:spPr bwMode="auto">
          <a:xfrm>
            <a:off x="4894263" y="4572000"/>
            <a:ext cx="2133600" cy="1295400"/>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Build Control Point Network</a:t>
            </a:r>
          </a:p>
          <a:p>
            <a:pPr algn="ctr" eaLnBrk="0" fontAlgn="base" hangingPunct="0">
              <a:spcBef>
                <a:spcPct val="0"/>
              </a:spcBef>
              <a:spcAft>
                <a:spcPct val="0"/>
              </a:spcAft>
            </a:pPr>
            <a:endParaRPr lang="en-US" altLang="en-US" sz="1000" dirty="0">
              <a:solidFill>
                <a:srgbClr val="FFFFFF"/>
              </a:solidFill>
              <a:latin typeface="Arial Narrow" panose="020B0606020202030204" pitchFamily="34" charset="0"/>
            </a:endParaRP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Jigsaw: Bundle Adjustment</a:t>
            </a:r>
          </a:p>
          <a:p>
            <a:pPr algn="ctr" eaLnBrk="0" fontAlgn="base" hangingPunct="0">
              <a:spcBef>
                <a:spcPct val="0"/>
              </a:spcBef>
              <a:spcAft>
                <a:spcPct val="0"/>
              </a:spcAft>
            </a:pPr>
            <a:endParaRPr lang="en-US" altLang="en-US" sz="1000" dirty="0">
              <a:solidFill>
                <a:srgbClr val="FFFFFF"/>
              </a:solidFill>
              <a:latin typeface="Arial Narrow" panose="020B0606020202030204" pitchFamily="34" charset="0"/>
            </a:endParaRP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Solution, Accuracy,</a:t>
            </a:r>
          </a:p>
          <a:p>
            <a:pPr algn="ctr" eaLnBrk="0" fontAlgn="base" hangingPunct="0">
              <a:spcBef>
                <a:spcPct val="0"/>
              </a:spcBef>
              <a:spcAft>
                <a:spcPct val="0"/>
              </a:spcAft>
            </a:pPr>
            <a:r>
              <a:rPr lang="en-US" altLang="en-US" sz="1000" dirty="0">
                <a:solidFill>
                  <a:srgbClr val="FFFFFF"/>
                </a:solidFill>
                <a:latin typeface="Arial Narrow" panose="020B0606020202030204" pitchFamily="34" charset="0"/>
              </a:rPr>
              <a:t>Error and Analysis</a:t>
            </a:r>
          </a:p>
        </p:txBody>
      </p:sp>
      <p:grpSp>
        <p:nvGrpSpPr>
          <p:cNvPr id="14349" name="Group 57"/>
          <p:cNvGrpSpPr>
            <a:grpSpLocks/>
          </p:cNvGrpSpPr>
          <p:nvPr/>
        </p:nvGrpSpPr>
        <p:grpSpPr bwMode="auto">
          <a:xfrm>
            <a:off x="1752600" y="1219200"/>
            <a:ext cx="1447800" cy="1295400"/>
            <a:chOff x="192" y="480"/>
            <a:chExt cx="816" cy="672"/>
          </a:xfrm>
        </p:grpSpPr>
        <p:sp>
          <p:nvSpPr>
            <p:cNvPr id="2085" name="AutoShape 53"/>
            <p:cNvSpPr>
              <a:spLocks noChangeArrowheads="1"/>
            </p:cNvSpPr>
            <p:nvPr/>
          </p:nvSpPr>
          <p:spPr bwMode="auto">
            <a:xfrm>
              <a:off x="192" y="480"/>
              <a:ext cx="528" cy="480"/>
            </a:xfrm>
            <a:prstGeom prst="parallelogram">
              <a:avLst>
                <a:gd name="adj" fmla="val 27500"/>
              </a:avLst>
            </a:prstGeom>
            <a:pattFill prst="pct70">
              <a:fgClr>
                <a:srgbClr val="C0C0C0"/>
              </a:fgClr>
              <a:bgClr>
                <a:schemeClr val="bg1"/>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200" dirty="0">
                  <a:solidFill>
                    <a:srgbClr val="000000"/>
                  </a:solidFill>
                  <a:latin typeface="Arial Narrow" panose="020B0606020202030204" pitchFamily="34" charset="0"/>
                  <a:ea typeface="ＭＳ Ｐゴシック" charset="0"/>
                </a:rPr>
                <a:t>Images</a:t>
              </a:r>
            </a:p>
          </p:txBody>
        </p:sp>
        <p:sp>
          <p:nvSpPr>
            <p:cNvPr id="2086" name="AutoShape 54"/>
            <p:cNvSpPr>
              <a:spLocks noChangeArrowheads="1"/>
            </p:cNvSpPr>
            <p:nvPr/>
          </p:nvSpPr>
          <p:spPr bwMode="auto">
            <a:xfrm>
              <a:off x="336" y="576"/>
              <a:ext cx="528" cy="478"/>
            </a:xfrm>
            <a:prstGeom prst="parallelogram">
              <a:avLst>
                <a:gd name="adj" fmla="val 27503"/>
              </a:avLst>
            </a:prstGeom>
            <a:pattFill prst="pct70">
              <a:fgClr>
                <a:srgbClr val="C0C0C0"/>
              </a:fgClr>
              <a:bgClr>
                <a:schemeClr val="bg1"/>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200" dirty="0">
                  <a:solidFill>
                    <a:srgbClr val="000000"/>
                  </a:solidFill>
                  <a:latin typeface="Arial Narrow" panose="020B0606020202030204" pitchFamily="34" charset="0"/>
                  <a:ea typeface="ＭＳ Ｐゴシック" charset="0"/>
                </a:rPr>
                <a:t>Images</a:t>
              </a:r>
            </a:p>
          </p:txBody>
        </p:sp>
        <p:sp>
          <p:nvSpPr>
            <p:cNvPr id="2087" name="AutoShape 55"/>
            <p:cNvSpPr>
              <a:spLocks noChangeArrowheads="1"/>
            </p:cNvSpPr>
            <p:nvPr/>
          </p:nvSpPr>
          <p:spPr bwMode="auto">
            <a:xfrm>
              <a:off x="480" y="672"/>
              <a:ext cx="528" cy="480"/>
            </a:xfrm>
            <a:prstGeom prst="parallelogram">
              <a:avLst>
                <a:gd name="adj" fmla="val 27500"/>
              </a:avLst>
            </a:prstGeom>
            <a:pattFill prst="pct70">
              <a:fgClr>
                <a:srgbClr val="C0C0C0"/>
              </a:fgClr>
              <a:bgClr>
                <a:schemeClr val="bg1"/>
              </a:bgClr>
            </a:patt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Ingested</a:t>
              </a:r>
            </a:p>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RAW- </a:t>
              </a:r>
            </a:p>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EDR</a:t>
              </a:r>
            </a:p>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Images</a:t>
              </a:r>
            </a:p>
          </p:txBody>
        </p:sp>
      </p:grpSp>
      <p:cxnSp>
        <p:nvCxnSpPr>
          <p:cNvPr id="2063" name="AutoShape 61"/>
          <p:cNvCxnSpPr>
            <a:cxnSpLocks noChangeShapeType="1"/>
            <a:stCxn id="2087" idx="2"/>
            <a:endCxn id="14343" idx="1"/>
          </p:cNvCxnSpPr>
          <p:nvPr/>
        </p:nvCxnSpPr>
        <p:spPr bwMode="auto">
          <a:xfrm flipV="1">
            <a:off x="3082926" y="1916114"/>
            <a:ext cx="574675" cy="136525"/>
          </a:xfrm>
          <a:prstGeom prst="bentConnector3">
            <a:avLst>
              <a:gd name="adj1" fmla="val 60222"/>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7230" name="AutoShape 62"/>
          <p:cNvCxnSpPr>
            <a:cxnSpLocks noChangeShapeType="1"/>
            <a:stCxn id="14343" idx="3"/>
            <a:endCxn id="14340" idx="1"/>
          </p:cNvCxnSpPr>
          <p:nvPr/>
        </p:nvCxnSpPr>
        <p:spPr bwMode="auto">
          <a:xfrm>
            <a:off x="4860925" y="1916114"/>
            <a:ext cx="515938" cy="58737"/>
          </a:xfrm>
          <a:prstGeom prst="bentConnector3">
            <a:avLst>
              <a:gd name="adj1" fmla="val 49847"/>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065" name="AutoShape 63"/>
          <p:cNvCxnSpPr>
            <a:cxnSpLocks noChangeShapeType="1"/>
            <a:stCxn id="14340" idx="3"/>
            <a:endCxn id="14342" idx="1"/>
          </p:cNvCxnSpPr>
          <p:nvPr/>
        </p:nvCxnSpPr>
        <p:spPr bwMode="auto">
          <a:xfrm>
            <a:off x="6508750" y="1974850"/>
            <a:ext cx="1873250" cy="6350"/>
          </a:xfrm>
          <a:prstGeom prst="bentConnector3">
            <a:avLst>
              <a:gd name="adj1" fmla="val 49917"/>
            </a:avLst>
          </a:prstGeom>
          <a:noFill/>
          <a:ln w="19050">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066" name="AutoShape 65"/>
          <p:cNvCxnSpPr>
            <a:cxnSpLocks noChangeShapeType="1"/>
          </p:cNvCxnSpPr>
          <p:nvPr/>
        </p:nvCxnSpPr>
        <p:spPr bwMode="auto">
          <a:xfrm rot="16200000" flipH="1">
            <a:off x="7977188" y="3224213"/>
            <a:ext cx="1828800" cy="25717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7235" name="Line 67"/>
          <p:cNvSpPr>
            <a:spLocks noChangeShapeType="1"/>
          </p:cNvSpPr>
          <p:nvPr/>
        </p:nvSpPr>
        <p:spPr bwMode="auto">
          <a:xfrm>
            <a:off x="7010400" y="5867400"/>
            <a:ext cx="1219200" cy="9906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cs typeface="ＭＳ Ｐゴシック" charset="0"/>
            </a:endParaRPr>
          </a:p>
        </p:txBody>
      </p:sp>
      <p:sp>
        <p:nvSpPr>
          <p:cNvPr id="7236" name="Line 68"/>
          <p:cNvSpPr>
            <a:spLocks noChangeShapeType="1"/>
          </p:cNvSpPr>
          <p:nvPr/>
        </p:nvSpPr>
        <p:spPr bwMode="auto">
          <a:xfrm flipH="1">
            <a:off x="3810000" y="5867400"/>
            <a:ext cx="1066800" cy="9906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cs typeface="ＭＳ Ｐゴシック" charset="0"/>
            </a:endParaRPr>
          </a:p>
        </p:txBody>
      </p:sp>
      <p:cxnSp>
        <p:nvCxnSpPr>
          <p:cNvPr id="7242" name="AutoShape 74"/>
          <p:cNvCxnSpPr>
            <a:cxnSpLocks noChangeShapeType="1"/>
          </p:cNvCxnSpPr>
          <p:nvPr/>
        </p:nvCxnSpPr>
        <p:spPr bwMode="auto">
          <a:xfrm rot="5400000">
            <a:off x="4793456" y="3512344"/>
            <a:ext cx="2147888" cy="0"/>
          </a:xfrm>
          <a:prstGeom prst="straightConnector1">
            <a:avLst/>
          </a:prstGeom>
          <a:noFill/>
          <a:ln w="1905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070" name="AutoShape 75"/>
          <p:cNvCxnSpPr>
            <a:cxnSpLocks noChangeShapeType="1"/>
            <a:endCxn id="14343" idx="2"/>
          </p:cNvCxnSpPr>
          <p:nvPr/>
        </p:nvCxnSpPr>
        <p:spPr bwMode="auto">
          <a:xfrm rot="5400000" flipH="1" flipV="1">
            <a:off x="3867151" y="2579688"/>
            <a:ext cx="715962" cy="68263"/>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071" name="AutoShape 78"/>
          <p:cNvCxnSpPr>
            <a:cxnSpLocks noChangeShapeType="1"/>
          </p:cNvCxnSpPr>
          <p:nvPr/>
        </p:nvCxnSpPr>
        <p:spPr bwMode="auto">
          <a:xfrm rot="-5400000">
            <a:off x="6076950" y="3714750"/>
            <a:ext cx="1104900" cy="609600"/>
          </a:xfrm>
          <a:prstGeom prst="bentConnector2">
            <a:avLst/>
          </a:prstGeom>
          <a:noFill/>
          <a:ln w="19050">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2072" name="Text Box 83"/>
          <p:cNvSpPr txBox="1">
            <a:spLocks noChangeArrowheads="1"/>
          </p:cNvSpPr>
          <p:nvPr/>
        </p:nvSpPr>
        <p:spPr bwMode="auto">
          <a:xfrm>
            <a:off x="5789196" y="2919414"/>
            <a:ext cx="338554" cy="9996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vert="eaVert"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1000" b="1" dirty="0">
                <a:solidFill>
                  <a:srgbClr val="000000"/>
                </a:solidFill>
                <a:latin typeface="Arial Narrow" panose="020B0606020202030204" pitchFamily="34" charset="0"/>
              </a:rPr>
              <a:t>Controlled Mosaic</a:t>
            </a:r>
          </a:p>
        </p:txBody>
      </p:sp>
      <p:sp>
        <p:nvSpPr>
          <p:cNvPr id="7253" name="Text Box 85"/>
          <p:cNvSpPr txBox="1">
            <a:spLocks noChangeArrowheads="1"/>
          </p:cNvSpPr>
          <p:nvPr/>
        </p:nvSpPr>
        <p:spPr bwMode="auto">
          <a:xfrm>
            <a:off x="5269100" y="5927724"/>
            <a:ext cx="1393972"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1050" dirty="0">
                <a:solidFill>
                  <a:srgbClr val="000000"/>
                </a:solidFill>
                <a:latin typeface="Arial Narrow" panose="020B0606020202030204" pitchFamily="34" charset="0"/>
              </a:rPr>
              <a:t>Expanded On Next Slide</a:t>
            </a:r>
          </a:p>
        </p:txBody>
      </p:sp>
      <p:cxnSp>
        <p:nvCxnSpPr>
          <p:cNvPr id="2074" name="AutoShape 86"/>
          <p:cNvCxnSpPr>
            <a:cxnSpLocks noChangeShapeType="1"/>
          </p:cNvCxnSpPr>
          <p:nvPr/>
        </p:nvCxnSpPr>
        <p:spPr bwMode="auto">
          <a:xfrm rot="5400000" flipH="1">
            <a:off x="6584157" y="1859757"/>
            <a:ext cx="547687" cy="1676400"/>
          </a:xfrm>
          <a:prstGeom prst="bentConnector3">
            <a:avLst>
              <a:gd name="adj1" fmla="val 50144"/>
            </a:avLst>
          </a:prstGeom>
          <a:noFill/>
          <a:ln w="19050">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pic>
        <p:nvPicPr>
          <p:cNvPr id="14362" name="Picture 87" descr="MC90004828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2151" y="2971801"/>
            <a:ext cx="493713" cy="49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63" name="Picture 88" descr="MC90008315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126" y="3810000"/>
            <a:ext cx="447675"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64" name="Picture 89" descr="MC90008315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3529014"/>
            <a:ext cx="457200" cy="433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65" name="Picture 90" descr="MP900433076[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00600" y="3886200"/>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66" name="Picture 91" descr="MP900401287[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21026" y="3478214"/>
            <a:ext cx="384175"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80" name="Text Box 92"/>
          <p:cNvSpPr txBox="1">
            <a:spLocks noChangeArrowheads="1"/>
          </p:cNvSpPr>
          <p:nvPr/>
        </p:nvSpPr>
        <p:spPr bwMode="auto">
          <a:xfrm>
            <a:off x="3600451" y="3970338"/>
            <a:ext cx="795411"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1000" b="1" dirty="0">
                <a:solidFill>
                  <a:srgbClr val="000000"/>
                </a:solidFill>
                <a:latin typeface="Arial Narrow" panose="020B0606020202030204" pitchFamily="34" charset="0"/>
              </a:rPr>
              <a:t>DEM/Radius</a:t>
            </a:r>
          </a:p>
          <a:p>
            <a:pPr eaLnBrk="0" fontAlgn="base" hangingPunct="0">
              <a:spcBef>
                <a:spcPct val="0"/>
              </a:spcBef>
              <a:spcAft>
                <a:spcPct val="0"/>
              </a:spcAft>
              <a:defRPr/>
            </a:pPr>
            <a:r>
              <a:rPr lang="en-US" sz="1000" b="1" dirty="0">
                <a:solidFill>
                  <a:srgbClr val="000000"/>
                </a:solidFill>
                <a:latin typeface="Arial Narrow" panose="020B0606020202030204" pitchFamily="34" charset="0"/>
              </a:rPr>
              <a:t>-LOLA</a:t>
            </a:r>
          </a:p>
          <a:p>
            <a:pPr eaLnBrk="0" fontAlgn="base" hangingPunct="0">
              <a:spcBef>
                <a:spcPct val="0"/>
              </a:spcBef>
              <a:spcAft>
                <a:spcPct val="0"/>
              </a:spcAft>
              <a:defRPr/>
            </a:pPr>
            <a:r>
              <a:rPr lang="en-US" sz="1000" b="1" dirty="0">
                <a:solidFill>
                  <a:srgbClr val="000000"/>
                </a:solidFill>
                <a:latin typeface="Arial Narrow" panose="020B0606020202030204" pitchFamily="34" charset="0"/>
              </a:rPr>
              <a:t>-MOLA</a:t>
            </a:r>
          </a:p>
          <a:p>
            <a:pPr eaLnBrk="0" fontAlgn="base" hangingPunct="0">
              <a:spcBef>
                <a:spcPct val="0"/>
              </a:spcBef>
              <a:spcAft>
                <a:spcPct val="0"/>
              </a:spcAft>
              <a:defRPr/>
            </a:pPr>
            <a:r>
              <a:rPr lang="en-US" sz="1000" b="1" dirty="0">
                <a:solidFill>
                  <a:srgbClr val="000000"/>
                </a:solidFill>
                <a:latin typeface="Arial Narrow" panose="020B0606020202030204" pitchFamily="34" charset="0"/>
              </a:rPr>
              <a:t>-Gaskell</a:t>
            </a:r>
          </a:p>
        </p:txBody>
      </p:sp>
      <p:sp>
        <p:nvSpPr>
          <p:cNvPr id="2081" name="Text Box 93"/>
          <p:cNvSpPr txBox="1">
            <a:spLocks noChangeArrowheads="1"/>
          </p:cNvSpPr>
          <p:nvPr/>
        </p:nvSpPr>
        <p:spPr bwMode="auto">
          <a:xfrm>
            <a:off x="3200401" y="3124200"/>
            <a:ext cx="505267"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900" b="1" dirty="0">
                <a:solidFill>
                  <a:srgbClr val="000000"/>
                </a:solidFill>
                <a:latin typeface="Arial Narrow" panose="020B0606020202030204" pitchFamily="34" charset="0"/>
              </a:rPr>
              <a:t>Sphere</a:t>
            </a:r>
          </a:p>
        </p:txBody>
      </p:sp>
      <p:cxnSp>
        <p:nvCxnSpPr>
          <p:cNvPr id="7263" name="AutoShape 95"/>
          <p:cNvCxnSpPr>
            <a:cxnSpLocks noChangeShapeType="1"/>
            <a:stCxn id="14340" idx="0"/>
            <a:endCxn id="14342" idx="0"/>
          </p:cNvCxnSpPr>
          <p:nvPr/>
        </p:nvCxnSpPr>
        <p:spPr bwMode="auto">
          <a:xfrm rot="5400000" flipV="1">
            <a:off x="7419975" y="47625"/>
            <a:ext cx="1588" cy="2954338"/>
          </a:xfrm>
          <a:prstGeom prst="bentConnector3">
            <a:avLst>
              <a:gd name="adj1" fmla="val -14400000"/>
            </a:avLst>
          </a:prstGeom>
          <a:noFill/>
          <a:ln w="19050">
            <a:solidFill>
              <a:schemeClr val="tx1"/>
            </a:solidFill>
            <a:prstDash val="lg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2083" name="Text Box 96"/>
          <p:cNvSpPr txBox="1">
            <a:spLocks noChangeArrowheads="1"/>
          </p:cNvSpPr>
          <p:nvPr/>
        </p:nvSpPr>
        <p:spPr bwMode="auto">
          <a:xfrm rot="-5400000">
            <a:off x="7222123" y="1384300"/>
            <a:ext cx="338554"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vert="eaVert">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1000" b="1" dirty="0">
                <a:solidFill>
                  <a:srgbClr val="000000"/>
                </a:solidFill>
                <a:latin typeface="Arial Narrow" panose="020B0606020202030204" pitchFamily="34" charset="0"/>
              </a:rPr>
              <a:t>Controlled Mosaic</a:t>
            </a:r>
          </a:p>
        </p:txBody>
      </p:sp>
      <p:sp>
        <p:nvSpPr>
          <p:cNvPr id="2084" name="AutoShape 97"/>
          <p:cNvSpPr>
            <a:spLocks noChangeArrowheads="1"/>
          </p:cNvSpPr>
          <p:nvPr/>
        </p:nvSpPr>
        <p:spPr bwMode="auto">
          <a:xfrm>
            <a:off x="8458200" y="4267200"/>
            <a:ext cx="1143000" cy="914400"/>
          </a:xfrm>
          <a:prstGeom prst="flowChartAlternateProcess">
            <a:avLst/>
          </a:prstGeom>
          <a:solidFill>
            <a:srgbClr val="3366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FFFFFF"/>
                </a:solidFill>
                <a:latin typeface="Arial Narrow" panose="020B0606020202030204" pitchFamily="34" charset="0"/>
                <a:ea typeface="ＭＳ Ｐゴシック" charset="0"/>
              </a:rPr>
              <a:t>Mosaic </a:t>
            </a:r>
          </a:p>
          <a:p>
            <a:pPr algn="ctr" eaLnBrk="0" fontAlgn="base" hangingPunct="0">
              <a:spcBef>
                <a:spcPct val="0"/>
              </a:spcBef>
              <a:spcAft>
                <a:spcPct val="0"/>
              </a:spcAft>
              <a:defRPr/>
            </a:pPr>
            <a:r>
              <a:rPr lang="en-US" sz="1100" b="1" i="1" dirty="0">
                <a:solidFill>
                  <a:srgbClr val="FFFFFF"/>
                </a:solidFill>
                <a:latin typeface="Arial Narrow" panose="020B0606020202030204" pitchFamily="34" charset="0"/>
                <a:ea typeface="ＭＳ Ｐゴシック" charset="0"/>
              </a:rPr>
              <a:t>automos</a:t>
            </a:r>
          </a:p>
        </p:txBody>
      </p:sp>
      <p:sp>
        <p:nvSpPr>
          <p:cNvPr id="44" name="Text Box 92"/>
          <p:cNvSpPr txBox="1">
            <a:spLocks noChangeArrowheads="1"/>
          </p:cNvSpPr>
          <p:nvPr/>
        </p:nvSpPr>
        <p:spPr bwMode="auto">
          <a:xfrm>
            <a:off x="6324601" y="4044950"/>
            <a:ext cx="1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1000" b="1" dirty="0">
                <a:solidFill>
                  <a:srgbClr val="000000"/>
                </a:solidFill>
                <a:latin typeface="Arial Narrow" panose="020B0606020202030204" pitchFamily="34" charset="0"/>
              </a:rPr>
              <a:t>C-Smithed Kernels</a:t>
            </a:r>
          </a:p>
          <a:p>
            <a:pPr eaLnBrk="0" fontAlgn="base" hangingPunct="0">
              <a:spcBef>
                <a:spcPct val="0"/>
              </a:spcBef>
              <a:spcAft>
                <a:spcPct val="0"/>
              </a:spcAft>
              <a:defRPr/>
            </a:pPr>
            <a:r>
              <a:rPr lang="en-US" sz="1000" b="1" dirty="0">
                <a:solidFill>
                  <a:srgbClr val="000000"/>
                </a:solidFill>
                <a:latin typeface="Arial Narrow" panose="020B0606020202030204" pitchFamily="34" charset="0"/>
              </a:rPr>
              <a:t>-new adjusted SPICE</a:t>
            </a:r>
          </a:p>
        </p:txBody>
      </p:sp>
    </p:spTree>
    <p:extLst>
      <p:ext uri="{BB962C8B-B14F-4D97-AF65-F5344CB8AC3E}">
        <p14:creationId xmlns:p14="http://schemas.microsoft.com/office/powerpoint/2010/main" val="1197941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52"/>
          <p:cNvSpPr>
            <a:spLocks noChangeArrowheads="1"/>
          </p:cNvSpPr>
          <p:nvPr/>
        </p:nvSpPr>
        <p:spPr bwMode="auto">
          <a:xfrm>
            <a:off x="152400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3075" name="Flowchart: Process 177"/>
          <p:cNvSpPr>
            <a:spLocks noChangeArrowheads="1"/>
          </p:cNvSpPr>
          <p:nvPr/>
        </p:nvSpPr>
        <p:spPr bwMode="auto">
          <a:xfrm>
            <a:off x="9545638" y="974726"/>
            <a:ext cx="1046162" cy="2149475"/>
          </a:xfrm>
          <a:prstGeom prst="flowChartProcess">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cs typeface="ＭＳ Ｐゴシック" charset="0"/>
            </a:endParaRPr>
          </a:p>
        </p:txBody>
      </p:sp>
      <p:sp>
        <p:nvSpPr>
          <p:cNvPr id="176" name="Rectangle 175"/>
          <p:cNvSpPr/>
          <p:nvPr/>
        </p:nvSpPr>
        <p:spPr bwMode="auto">
          <a:xfrm>
            <a:off x="2628900" y="5486400"/>
            <a:ext cx="2019300" cy="1295400"/>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a:lstStyle/>
          <a:p>
            <a:pPr eaLnBrk="0" fontAlgn="base" hangingPunct="0">
              <a:spcBef>
                <a:spcPct val="0"/>
              </a:spcBef>
              <a:spcAft>
                <a:spcPct val="0"/>
              </a:spcAft>
              <a:defRPr/>
            </a:pPr>
            <a:endParaRPr lang="en-US" dirty="0">
              <a:solidFill>
                <a:srgbClr val="000000"/>
              </a:solidFill>
              <a:latin typeface="Arial Narrow" panose="020B0606020202030204" pitchFamily="34" charset="0"/>
              <a:ea typeface="ＭＳ Ｐゴシック" pitchFamily="34" charset="-128"/>
            </a:endParaRPr>
          </a:p>
        </p:txBody>
      </p:sp>
      <p:sp>
        <p:nvSpPr>
          <p:cNvPr id="15364" name="AutoShape 2"/>
          <p:cNvSpPr>
            <a:spLocks noChangeArrowheads="1"/>
          </p:cNvSpPr>
          <p:nvPr/>
        </p:nvSpPr>
        <p:spPr bwMode="auto">
          <a:xfrm>
            <a:off x="2743200" y="4648200"/>
            <a:ext cx="914400" cy="609600"/>
          </a:xfrm>
          <a:prstGeom prst="flowChartAlternateProcess">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SeedGrid</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Establish Lat/Lon</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 Increment</a:t>
            </a:r>
          </a:p>
        </p:txBody>
      </p:sp>
      <p:sp>
        <p:nvSpPr>
          <p:cNvPr id="15365" name="AutoShape 3"/>
          <p:cNvSpPr>
            <a:spLocks noChangeArrowheads="1"/>
          </p:cNvSpPr>
          <p:nvPr/>
        </p:nvSpPr>
        <p:spPr bwMode="auto">
          <a:xfrm>
            <a:off x="4038600" y="4572000"/>
            <a:ext cx="914400" cy="609600"/>
          </a:xfrm>
          <a:prstGeom prst="flowChartAlternateProcess">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CnetAdd</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Add image</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measures</a:t>
            </a:r>
          </a:p>
        </p:txBody>
      </p:sp>
      <p:sp>
        <p:nvSpPr>
          <p:cNvPr id="15366" name="AutoShape 4"/>
          <p:cNvSpPr>
            <a:spLocks noChangeArrowheads="1"/>
          </p:cNvSpPr>
          <p:nvPr/>
        </p:nvSpPr>
        <p:spPr bwMode="auto">
          <a:xfrm>
            <a:off x="2819400" y="1600200"/>
            <a:ext cx="914400" cy="609600"/>
          </a:xfrm>
          <a:prstGeom prst="flowChartAlternateProcess">
            <a:avLst/>
          </a:prstGeom>
          <a:solidFill>
            <a:srgbClr val="CC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100" b="1" dirty="0">
                <a:solidFill>
                  <a:srgbClr val="000000"/>
                </a:solidFill>
                <a:latin typeface="Arial Narrow" panose="020B0606020202030204" pitchFamily="34" charset="0"/>
              </a:rPr>
              <a:t>footprintinit</a:t>
            </a:r>
          </a:p>
        </p:txBody>
      </p:sp>
      <p:sp>
        <p:nvSpPr>
          <p:cNvPr id="15367" name="AutoShape 5"/>
          <p:cNvSpPr>
            <a:spLocks noChangeArrowheads="1"/>
          </p:cNvSpPr>
          <p:nvPr/>
        </p:nvSpPr>
        <p:spPr bwMode="auto">
          <a:xfrm>
            <a:off x="2819400" y="609600"/>
            <a:ext cx="990600" cy="609600"/>
          </a:xfrm>
          <a:prstGeom prst="flowChartAlternateProcess">
            <a:avLst/>
          </a:prstGeom>
          <a:solidFill>
            <a:srgbClr val="FF9B6D"/>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findimgoverlaps</a:t>
            </a:r>
          </a:p>
        </p:txBody>
      </p:sp>
      <p:sp>
        <p:nvSpPr>
          <p:cNvPr id="15368" name="AutoShape 6"/>
          <p:cNvSpPr>
            <a:spLocks noChangeArrowheads="1"/>
          </p:cNvSpPr>
          <p:nvPr/>
        </p:nvSpPr>
        <p:spPr bwMode="auto">
          <a:xfrm>
            <a:off x="4038600" y="1600200"/>
            <a:ext cx="914400" cy="609600"/>
          </a:xfrm>
          <a:prstGeom prst="flowChartAlternateProcess">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err="1">
                <a:solidFill>
                  <a:srgbClr val="000000"/>
                </a:solidFill>
                <a:latin typeface="Arial Narrow" panose="020B0606020202030204" pitchFamily="34" charset="0"/>
              </a:rPr>
              <a:t>AutoSeed</a:t>
            </a:r>
            <a:endParaRPr lang="en-US" altLang="en-US" sz="1200" b="1" dirty="0">
              <a:solidFill>
                <a:srgbClr val="000000"/>
              </a:solidFill>
              <a:latin typeface="Arial Narrow" panose="020B0606020202030204" pitchFamily="34" charset="0"/>
            </a:endParaRPr>
          </a:p>
        </p:txBody>
      </p:sp>
      <p:sp>
        <p:nvSpPr>
          <p:cNvPr id="15369" name="AutoShape 13"/>
          <p:cNvSpPr>
            <a:spLocks noChangeArrowheads="1"/>
          </p:cNvSpPr>
          <p:nvPr/>
        </p:nvSpPr>
        <p:spPr bwMode="auto">
          <a:xfrm>
            <a:off x="3200400" y="31242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dirty="0">
                <a:solidFill>
                  <a:srgbClr val="000000"/>
                </a:solidFill>
                <a:latin typeface="Arial Narrow" panose="020B0606020202030204" pitchFamily="34" charset="0"/>
              </a:rPr>
              <a:t>Images</a:t>
            </a:r>
          </a:p>
        </p:txBody>
      </p:sp>
      <p:sp>
        <p:nvSpPr>
          <p:cNvPr id="3085" name="AutoShape 17"/>
          <p:cNvSpPr>
            <a:spLocks noChangeArrowheads="1"/>
          </p:cNvSpPr>
          <p:nvPr/>
        </p:nvSpPr>
        <p:spPr bwMode="auto">
          <a:xfrm>
            <a:off x="2109788" y="2846388"/>
            <a:ext cx="762000" cy="666750"/>
          </a:xfrm>
          <a:prstGeom prst="foldedCorner">
            <a:avLst>
              <a:gd name="adj" fmla="val 12500"/>
            </a:avLst>
          </a:prstGeom>
          <a:solidFill>
            <a:schemeClr val="accent2">
              <a:lumMod val="40000"/>
              <a:lumOff val="60000"/>
            </a:schemeClr>
          </a:solidFill>
          <a:ln w="12700">
            <a:solidFill>
              <a:schemeClr val="tx1"/>
            </a:solidFill>
            <a:round/>
            <a:headEnd/>
            <a:tailEnd/>
          </a:ln>
          <a:effectLst/>
        </p:spPr>
        <p:txBody>
          <a:bodyPr wrap="none" anchor="ctr"/>
          <a:lstStyle/>
          <a:p>
            <a:pPr algn="ctr" eaLnBrk="0" fontAlgn="base" hangingPunct="0">
              <a:spcBef>
                <a:spcPct val="0"/>
              </a:spcBef>
              <a:spcAft>
                <a:spcPct val="0"/>
              </a:spcAft>
              <a:defRPr/>
            </a:pPr>
            <a:r>
              <a:rPr lang="en-US" sz="1000" b="1" dirty="0">
                <a:solidFill>
                  <a:srgbClr val="000000"/>
                </a:solidFill>
                <a:latin typeface="Arial Narrow" panose="020B0606020202030204" pitchFamily="34" charset="0"/>
                <a:ea typeface="ＭＳ Ｐゴシック" charset="0"/>
              </a:rPr>
              <a:t>Spiceinit</a:t>
            </a:r>
          </a:p>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Apriori</a:t>
            </a:r>
          </a:p>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NAIF/</a:t>
            </a:r>
          </a:p>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SPICE</a:t>
            </a:r>
          </a:p>
        </p:txBody>
      </p:sp>
      <p:sp>
        <p:nvSpPr>
          <p:cNvPr id="15371" name="AutoShape 18"/>
          <p:cNvSpPr>
            <a:spLocks noChangeArrowheads="1"/>
          </p:cNvSpPr>
          <p:nvPr/>
        </p:nvSpPr>
        <p:spPr bwMode="auto">
          <a:xfrm>
            <a:off x="1600200" y="1676400"/>
            <a:ext cx="914400" cy="609600"/>
          </a:xfrm>
          <a:prstGeom prst="flowChartAlternateProcess">
            <a:avLst/>
          </a:prstGeom>
          <a:solidFill>
            <a:srgbClr val="CC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camstats</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attach=True</a:t>
            </a:r>
          </a:p>
        </p:txBody>
      </p:sp>
      <p:sp>
        <p:nvSpPr>
          <p:cNvPr id="15372" name="AutoShape 25"/>
          <p:cNvSpPr>
            <a:spLocks noChangeArrowheads="1"/>
          </p:cNvSpPr>
          <p:nvPr/>
        </p:nvSpPr>
        <p:spPr bwMode="auto">
          <a:xfrm>
            <a:off x="1676400" y="609600"/>
            <a:ext cx="762000" cy="762000"/>
          </a:xfrm>
          <a:prstGeom prst="bevel">
            <a:avLst>
              <a:gd name="adj" fmla="val 12500"/>
            </a:avLst>
          </a:prstGeom>
          <a:solidFill>
            <a:srgbClr val="CC66FF"/>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QMOS</a:t>
            </a:r>
          </a:p>
          <a:p>
            <a:pPr algn="ctr" eaLnBrk="0" fontAlgn="base" hangingPunct="0">
              <a:spcBef>
                <a:spcPct val="0"/>
              </a:spcBef>
              <a:spcAft>
                <a:spcPct val="0"/>
              </a:spcAft>
            </a:pPr>
            <a:r>
              <a:rPr lang="en-US" altLang="en-US" sz="800" b="1" dirty="0">
                <a:solidFill>
                  <a:srgbClr val="000000"/>
                </a:solidFill>
                <a:latin typeface="Arial Narrow" panose="020B0606020202030204" pitchFamily="34" charset="0"/>
              </a:rPr>
              <a:t>Display</a:t>
            </a:r>
          </a:p>
          <a:p>
            <a:pPr algn="ctr" eaLnBrk="0" fontAlgn="base" hangingPunct="0">
              <a:spcBef>
                <a:spcPct val="0"/>
              </a:spcBef>
              <a:spcAft>
                <a:spcPct val="0"/>
              </a:spcAft>
            </a:pPr>
            <a:r>
              <a:rPr lang="en-US" altLang="en-US" sz="800" b="1" dirty="0">
                <a:solidFill>
                  <a:srgbClr val="000000"/>
                </a:solidFill>
                <a:latin typeface="Arial Narrow" panose="020B0606020202030204" pitchFamily="34" charset="0"/>
              </a:rPr>
              <a:t>Footprints</a:t>
            </a:r>
          </a:p>
        </p:txBody>
      </p:sp>
      <p:sp>
        <p:nvSpPr>
          <p:cNvPr id="15373" name="AutoShape 27"/>
          <p:cNvSpPr>
            <a:spLocks noChangeArrowheads="1"/>
          </p:cNvSpPr>
          <p:nvPr/>
        </p:nvSpPr>
        <p:spPr bwMode="auto">
          <a:xfrm>
            <a:off x="6951663" y="1790700"/>
            <a:ext cx="914400" cy="609600"/>
          </a:xfrm>
          <a:prstGeom prst="flowChartAlternateProcess">
            <a:avLst/>
          </a:prstGeom>
          <a:solidFill>
            <a:srgbClr val="4AB272"/>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Pointreg</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Measurement</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Coregistration</a:t>
            </a:r>
          </a:p>
        </p:txBody>
      </p:sp>
      <p:sp>
        <p:nvSpPr>
          <p:cNvPr id="3094" name="AutoShape 62"/>
          <p:cNvSpPr>
            <a:spLocks noChangeArrowheads="1"/>
          </p:cNvSpPr>
          <p:nvPr/>
        </p:nvSpPr>
        <p:spPr bwMode="auto">
          <a:xfrm>
            <a:off x="9621044" y="2316427"/>
            <a:ext cx="914400" cy="609600"/>
          </a:xfrm>
          <a:prstGeom prst="flowChartPredefinedProcess">
            <a:avLst/>
          </a:prstGeom>
          <a:solidFill>
            <a:srgbClr val="CC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Digital </a:t>
            </a:r>
          </a:p>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Elevation</a:t>
            </a:r>
          </a:p>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Model</a:t>
            </a:r>
          </a:p>
        </p:txBody>
      </p:sp>
      <p:pic>
        <p:nvPicPr>
          <p:cNvPr id="15375" name="Picture 109" descr="MC90004828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2589" y="3551239"/>
            <a:ext cx="517525" cy="515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06" name="Text Box 147"/>
          <p:cNvSpPr txBox="1">
            <a:spLocks noChangeArrowheads="1"/>
          </p:cNvSpPr>
          <p:nvPr/>
        </p:nvSpPr>
        <p:spPr bwMode="auto">
          <a:xfrm>
            <a:off x="1681164" y="3544888"/>
            <a:ext cx="51488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700" b="1" dirty="0">
                <a:solidFill>
                  <a:srgbClr val="000000"/>
                </a:solidFill>
                <a:latin typeface="Arial Narrow" panose="020B0606020202030204" pitchFamily="34" charset="0"/>
              </a:rPr>
              <a:t>Target</a:t>
            </a:r>
          </a:p>
          <a:p>
            <a:pPr eaLnBrk="0" fontAlgn="base" hangingPunct="0">
              <a:spcBef>
                <a:spcPct val="0"/>
              </a:spcBef>
              <a:spcAft>
                <a:spcPct val="0"/>
              </a:spcAft>
              <a:defRPr/>
            </a:pPr>
            <a:r>
              <a:rPr lang="en-US" sz="700" b="1" dirty="0">
                <a:solidFill>
                  <a:srgbClr val="000000"/>
                </a:solidFill>
                <a:latin typeface="Arial Narrow" panose="020B0606020202030204" pitchFamily="34" charset="0"/>
              </a:rPr>
              <a:t>Body</a:t>
            </a:r>
          </a:p>
          <a:p>
            <a:pPr eaLnBrk="0" fontAlgn="base" hangingPunct="0">
              <a:spcBef>
                <a:spcPct val="0"/>
              </a:spcBef>
              <a:spcAft>
                <a:spcPct val="0"/>
              </a:spcAft>
              <a:defRPr/>
            </a:pPr>
            <a:r>
              <a:rPr lang="en-US" sz="700" b="1" dirty="0">
                <a:solidFill>
                  <a:srgbClr val="000000"/>
                </a:solidFill>
                <a:latin typeface="Arial Narrow" panose="020B0606020202030204" pitchFamily="34" charset="0"/>
              </a:rPr>
              <a:t>Ellipsoid/</a:t>
            </a:r>
          </a:p>
          <a:p>
            <a:pPr eaLnBrk="0" fontAlgn="base" hangingPunct="0">
              <a:spcBef>
                <a:spcPct val="0"/>
              </a:spcBef>
              <a:spcAft>
                <a:spcPct val="0"/>
              </a:spcAft>
              <a:defRPr/>
            </a:pPr>
            <a:r>
              <a:rPr lang="en-US" sz="700" b="1" dirty="0">
                <a:solidFill>
                  <a:srgbClr val="000000"/>
                </a:solidFill>
                <a:latin typeface="Arial Narrow" panose="020B0606020202030204" pitchFamily="34" charset="0"/>
              </a:rPr>
              <a:t>Sphere</a:t>
            </a:r>
          </a:p>
        </p:txBody>
      </p:sp>
      <p:grpSp>
        <p:nvGrpSpPr>
          <p:cNvPr id="15377" name="Group 295"/>
          <p:cNvGrpSpPr>
            <a:grpSpLocks/>
          </p:cNvGrpSpPr>
          <p:nvPr/>
        </p:nvGrpSpPr>
        <p:grpSpPr bwMode="auto">
          <a:xfrm>
            <a:off x="8255000" y="4270375"/>
            <a:ext cx="1066800" cy="762000"/>
            <a:chOff x="4272" y="3504"/>
            <a:chExt cx="672" cy="480"/>
          </a:xfrm>
        </p:grpSpPr>
        <p:sp>
          <p:nvSpPr>
            <p:cNvPr id="2203" name="Text Box 155"/>
            <p:cNvSpPr txBox="1">
              <a:spLocks noChangeArrowheads="1"/>
            </p:cNvSpPr>
            <p:nvPr/>
          </p:nvSpPr>
          <p:spPr bwMode="auto">
            <a:xfrm>
              <a:off x="4272" y="3504"/>
              <a:ext cx="672" cy="198"/>
            </a:xfrm>
            <a:prstGeom prst="rect">
              <a:avLst/>
            </a:prstGeom>
            <a:solidFill>
              <a:srgbClr val="FFFF99"/>
            </a:solidFill>
            <a:ln w="9525">
              <a:solidFill>
                <a:srgbClr val="00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defRPr/>
              </a:pPr>
              <a:r>
                <a:rPr lang="en-US" sz="1400" b="1" dirty="0">
                  <a:solidFill>
                    <a:srgbClr val="000000"/>
                  </a:solidFill>
                  <a:effectLst>
                    <a:outerShdw blurRad="38100" dist="38100" dir="2700000" algn="tl">
                      <a:srgbClr val="FFFFFF"/>
                    </a:outerShdw>
                  </a:effectLst>
                  <a:latin typeface="Arial Narrow" panose="020B0606020202030204" pitchFamily="34" charset="0"/>
                  <a:ea typeface="MS PGothic" pitchFamily="34" charset="-128"/>
                </a:rPr>
                <a:t>Jigsaw</a:t>
              </a:r>
              <a:endParaRPr lang="en-US" sz="2400" dirty="0">
                <a:solidFill>
                  <a:srgbClr val="FF0000"/>
                </a:solidFill>
                <a:latin typeface="Arial Narrow" panose="020B0606020202030204" pitchFamily="34" charset="0"/>
                <a:ea typeface="MS PGothic" pitchFamily="34" charset="-128"/>
              </a:endParaRPr>
            </a:p>
          </p:txBody>
        </p:sp>
        <p:pic>
          <p:nvPicPr>
            <p:cNvPr id="15481" name="Picture 156" descr="MC900441728[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68" y="3552"/>
              <a:ext cx="432"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 name="AutoShape 218"/>
          <p:cNvSpPr>
            <a:spLocks noChangeArrowheads="1"/>
          </p:cNvSpPr>
          <p:nvPr/>
        </p:nvSpPr>
        <p:spPr bwMode="auto">
          <a:xfrm>
            <a:off x="2773363" y="6111875"/>
            <a:ext cx="800100" cy="546100"/>
          </a:xfrm>
          <a:prstGeom prst="flowChartDocument">
            <a:avLst/>
          </a:prstGeom>
          <a:solidFill>
            <a:srgbClr val="FFCC66"/>
          </a:solidFill>
          <a:ln w="9525">
            <a:solidFill>
              <a:schemeClr val="tx1"/>
            </a:solidFill>
            <a:miter lim="800000"/>
            <a:headEnd/>
            <a:tailEnd/>
          </a:ln>
        </p:spPr>
        <p:txBody>
          <a:bodyPr wrap="none" anchor="ct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algn="ctr" eaLnBrk="0" fontAlgn="base" hangingPunct="0">
              <a:spcBef>
                <a:spcPct val="0"/>
              </a:spcBef>
              <a:spcAft>
                <a:spcPct val="0"/>
              </a:spcAft>
              <a:defRPr/>
            </a:pPr>
            <a:r>
              <a:rPr lang="en-US" altLang="en-US" sz="1050" b="1" dirty="0">
                <a:solidFill>
                  <a:srgbClr val="000000"/>
                </a:solidFill>
                <a:latin typeface="Arial Narrow" panose="020B0606020202030204" pitchFamily="34" charset="0"/>
              </a:rPr>
              <a:t>SocetSet</a:t>
            </a:r>
          </a:p>
          <a:p>
            <a:pPr algn="ctr" eaLnBrk="0" fontAlgn="base" hangingPunct="0">
              <a:spcBef>
                <a:spcPct val="0"/>
              </a:spcBef>
              <a:spcAft>
                <a:spcPct val="0"/>
              </a:spcAft>
              <a:defRPr/>
            </a:pPr>
            <a:r>
              <a:rPr lang="en-US" altLang="en-US" sz="800" dirty="0">
                <a:solidFill>
                  <a:srgbClr val="000000"/>
                </a:solidFill>
                <a:latin typeface="Arial Narrow" panose="020B0606020202030204" pitchFamily="34" charset="0"/>
              </a:rPr>
              <a:t>Points +Msmts</a:t>
            </a:r>
          </a:p>
          <a:p>
            <a:pPr algn="ctr" eaLnBrk="0" fontAlgn="base" hangingPunct="0">
              <a:spcBef>
                <a:spcPct val="0"/>
              </a:spcBef>
              <a:spcAft>
                <a:spcPct val="0"/>
              </a:spcAft>
              <a:defRPr/>
            </a:pPr>
            <a:r>
              <a:rPr lang="en-US" altLang="en-US" sz="800" dirty="0">
                <a:solidFill>
                  <a:srgbClr val="000000"/>
                </a:solidFill>
                <a:latin typeface="Arial Narrow" panose="020B0606020202030204" pitchFamily="34" charset="0"/>
              </a:rPr>
              <a:t>(with Ground)</a:t>
            </a:r>
          </a:p>
        </p:txBody>
      </p:sp>
      <p:sp>
        <p:nvSpPr>
          <p:cNvPr id="3095" name="AutoShape 219"/>
          <p:cNvSpPr>
            <a:spLocks noChangeArrowheads="1"/>
          </p:cNvSpPr>
          <p:nvPr/>
        </p:nvSpPr>
        <p:spPr bwMode="auto">
          <a:xfrm>
            <a:off x="3733800" y="6172200"/>
            <a:ext cx="762000" cy="469900"/>
          </a:xfrm>
          <a:prstGeom prst="flowChartDocument">
            <a:avLst/>
          </a:prstGeom>
          <a:solidFill>
            <a:srgbClr val="FFCC66"/>
          </a:solidFill>
          <a:ln w="9525">
            <a:solidFill>
              <a:schemeClr val="tx1"/>
            </a:solidFill>
            <a:miter lim="800000"/>
            <a:headEnd/>
            <a:tailEnd/>
          </a:ln>
        </p:spPr>
        <p:txBody>
          <a:bodyPr wrap="none" anchor="ct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algn="ctr" eaLnBrk="0" fontAlgn="base" hangingPunct="0">
              <a:spcBef>
                <a:spcPct val="0"/>
              </a:spcBef>
              <a:spcAft>
                <a:spcPct val="0"/>
              </a:spcAft>
              <a:defRPr/>
            </a:pPr>
            <a:r>
              <a:rPr lang="en-US" altLang="en-US" sz="1050" b="1" dirty="0">
                <a:solidFill>
                  <a:srgbClr val="000000"/>
                </a:solidFill>
                <a:latin typeface="Arial Narrow" panose="020B0606020202030204" pitchFamily="34" charset="0"/>
              </a:rPr>
              <a:t>Mat2Cnet</a:t>
            </a:r>
          </a:p>
          <a:p>
            <a:pPr algn="ctr" eaLnBrk="0" fontAlgn="base" hangingPunct="0">
              <a:spcBef>
                <a:spcPct val="0"/>
              </a:spcBef>
              <a:spcAft>
                <a:spcPct val="0"/>
              </a:spcAft>
              <a:defRPr/>
            </a:pPr>
            <a:r>
              <a:rPr lang="en-US" altLang="en-US" sz="800" dirty="0">
                <a:solidFill>
                  <a:srgbClr val="000000"/>
                </a:solidFill>
                <a:latin typeface="Arial Narrow" panose="020B0606020202030204" pitchFamily="34" charset="0"/>
              </a:rPr>
              <a:t>Isis2toIsis3</a:t>
            </a:r>
          </a:p>
        </p:txBody>
      </p:sp>
      <p:sp>
        <p:nvSpPr>
          <p:cNvPr id="3096" name="AutoShape 248"/>
          <p:cNvSpPr>
            <a:spLocks noChangeArrowheads="1"/>
          </p:cNvSpPr>
          <p:nvPr/>
        </p:nvSpPr>
        <p:spPr bwMode="auto">
          <a:xfrm>
            <a:off x="3810001" y="5551488"/>
            <a:ext cx="771525" cy="525462"/>
          </a:xfrm>
          <a:prstGeom prst="flowChartDocument">
            <a:avLst/>
          </a:prstGeom>
          <a:solidFill>
            <a:srgbClr val="FFCC66"/>
          </a:solidFill>
          <a:ln w="9525">
            <a:solidFill>
              <a:schemeClr val="tx1"/>
            </a:solidFill>
            <a:miter lim="800000"/>
            <a:headEnd/>
            <a:tailEnd/>
          </a:ln>
        </p:spPr>
        <p:txBody>
          <a:bodyPr wrap="none" anchor="ct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algn="ctr" eaLnBrk="0" fontAlgn="base" hangingPunct="0">
              <a:spcBef>
                <a:spcPct val="0"/>
              </a:spcBef>
              <a:spcAft>
                <a:spcPct val="0"/>
              </a:spcAft>
              <a:defRPr/>
            </a:pPr>
            <a:r>
              <a:rPr lang="en-US" altLang="en-US" sz="1050" dirty="0">
                <a:solidFill>
                  <a:srgbClr val="000000"/>
                </a:solidFill>
                <a:latin typeface="Arial Narrow" panose="020B0606020202030204" pitchFamily="34" charset="0"/>
              </a:rPr>
              <a:t>NASA/AMES</a:t>
            </a:r>
          </a:p>
          <a:p>
            <a:pPr algn="ctr" eaLnBrk="0" fontAlgn="base" hangingPunct="0">
              <a:spcBef>
                <a:spcPct val="0"/>
              </a:spcBef>
              <a:spcAft>
                <a:spcPct val="0"/>
              </a:spcAft>
              <a:defRPr/>
            </a:pPr>
            <a:r>
              <a:rPr lang="en-US" altLang="en-US" sz="1050" dirty="0">
                <a:solidFill>
                  <a:srgbClr val="000000"/>
                </a:solidFill>
                <a:latin typeface="Arial Narrow" panose="020B0606020202030204" pitchFamily="34" charset="0"/>
              </a:rPr>
              <a:t>Network</a:t>
            </a:r>
          </a:p>
        </p:txBody>
      </p:sp>
      <p:sp>
        <p:nvSpPr>
          <p:cNvPr id="3139" name="AutoShape 251"/>
          <p:cNvSpPr>
            <a:spLocks noChangeArrowheads="1"/>
          </p:cNvSpPr>
          <p:nvPr/>
        </p:nvSpPr>
        <p:spPr bwMode="auto">
          <a:xfrm>
            <a:off x="8502650" y="1393825"/>
            <a:ext cx="762000" cy="685800"/>
          </a:xfrm>
          <a:prstGeom prst="flowChartPunchedCard">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ja-JP" altLang="en-US" sz="1000" dirty="0">
                <a:solidFill>
                  <a:srgbClr val="000000"/>
                </a:solidFill>
                <a:latin typeface="Arial Narrow" panose="020B0606020202030204" pitchFamily="34" charset="0"/>
              </a:rPr>
              <a:t>“</a:t>
            </a:r>
            <a:r>
              <a:rPr lang="en-US" altLang="ja-JP" sz="1000" dirty="0">
                <a:solidFill>
                  <a:srgbClr val="000000"/>
                </a:solidFill>
                <a:latin typeface="Arial Narrow" panose="020B0606020202030204" pitchFamily="34" charset="0"/>
              </a:rPr>
              <a:t>Add/Edit </a:t>
            </a:r>
            <a:r>
              <a:rPr lang="ja-JP" altLang="en-US" sz="1000" dirty="0">
                <a:solidFill>
                  <a:srgbClr val="000000"/>
                </a:solidFill>
                <a:latin typeface="Arial Narrow" panose="020B0606020202030204" pitchFamily="34" charset="0"/>
              </a:rPr>
              <a:t>“</a:t>
            </a:r>
            <a:endParaRPr lang="en-US" altLang="ja-JP" sz="1000" dirty="0">
              <a:solidFill>
                <a:srgbClr val="000000"/>
              </a:solidFill>
              <a:latin typeface="Arial Narrow" panose="020B0606020202030204" pitchFamily="34" charset="0"/>
            </a:endParaRP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Constraint </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Sigmas into </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Network</a:t>
            </a:r>
          </a:p>
          <a:p>
            <a:pPr algn="ctr" eaLnBrk="0" fontAlgn="base" hangingPunct="0">
              <a:spcBef>
                <a:spcPct val="0"/>
              </a:spcBef>
              <a:spcAft>
                <a:spcPct val="0"/>
              </a:spcAft>
            </a:pPr>
            <a:endParaRPr lang="en-US" altLang="en-US" sz="1000" dirty="0">
              <a:solidFill>
                <a:srgbClr val="000000"/>
              </a:solidFill>
              <a:latin typeface="Arial Narrow" panose="020B0606020202030204" pitchFamily="34" charset="0"/>
            </a:endParaRPr>
          </a:p>
        </p:txBody>
      </p:sp>
      <p:sp>
        <p:nvSpPr>
          <p:cNvPr id="3144" name="Text Box 264"/>
          <p:cNvSpPr txBox="1">
            <a:spLocks noChangeArrowheads="1"/>
          </p:cNvSpPr>
          <p:nvPr/>
        </p:nvSpPr>
        <p:spPr bwMode="auto">
          <a:xfrm>
            <a:off x="9662384" y="1004093"/>
            <a:ext cx="774571" cy="415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900" b="1" dirty="0">
                <a:solidFill>
                  <a:srgbClr val="000000"/>
                </a:solidFill>
                <a:latin typeface="Arial Narrow" panose="020B0606020202030204" pitchFamily="34" charset="0"/>
              </a:rPr>
              <a:t> </a:t>
            </a:r>
            <a:r>
              <a:rPr lang="ja-JP" altLang="en-US" sz="1050" b="1" dirty="0">
                <a:solidFill>
                  <a:srgbClr val="000000"/>
                </a:solidFill>
                <a:latin typeface="Arial Narrow" panose="020B0606020202030204" pitchFamily="34" charset="0"/>
              </a:rPr>
              <a:t>“</a:t>
            </a:r>
            <a:r>
              <a:rPr lang="en-US" altLang="ja-JP" sz="1050" b="1" dirty="0">
                <a:solidFill>
                  <a:srgbClr val="000000"/>
                </a:solidFill>
                <a:latin typeface="Arial Narrow" panose="020B0606020202030204" pitchFamily="34" charset="0"/>
              </a:rPr>
              <a:t>Ground</a:t>
            </a:r>
            <a:r>
              <a:rPr lang="ja-JP" altLang="en-US" sz="1050" b="1" dirty="0">
                <a:solidFill>
                  <a:srgbClr val="000000"/>
                </a:solidFill>
                <a:latin typeface="Arial Narrow" panose="020B0606020202030204" pitchFamily="34" charset="0"/>
              </a:rPr>
              <a:t>”</a:t>
            </a:r>
            <a:r>
              <a:rPr lang="en-US" altLang="ja-JP" sz="1050" b="1" dirty="0">
                <a:solidFill>
                  <a:srgbClr val="000000"/>
                </a:solidFill>
                <a:latin typeface="Arial Narrow" panose="020B0606020202030204" pitchFamily="34" charset="0"/>
              </a:rPr>
              <a:t> </a:t>
            </a:r>
          </a:p>
          <a:p>
            <a:pPr algn="ctr" eaLnBrk="0" fontAlgn="base" hangingPunct="0">
              <a:spcBef>
                <a:spcPct val="0"/>
              </a:spcBef>
              <a:spcAft>
                <a:spcPct val="0"/>
              </a:spcAft>
            </a:pPr>
            <a:r>
              <a:rPr lang="en-US" altLang="en-US" sz="1050" b="1" dirty="0">
                <a:solidFill>
                  <a:srgbClr val="000000"/>
                </a:solidFill>
                <a:latin typeface="Arial Narrow" panose="020B0606020202030204" pitchFamily="34" charset="0"/>
              </a:rPr>
              <a:t>Sources</a:t>
            </a:r>
          </a:p>
        </p:txBody>
      </p:sp>
      <p:sp>
        <p:nvSpPr>
          <p:cNvPr id="3145" name="Text Box 265"/>
          <p:cNvSpPr txBox="1">
            <a:spLocks noChangeArrowheads="1"/>
          </p:cNvSpPr>
          <p:nvPr/>
        </p:nvSpPr>
        <p:spPr bwMode="auto">
          <a:xfrm>
            <a:off x="2662133" y="5551489"/>
            <a:ext cx="108555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800" b="1" dirty="0">
                <a:solidFill>
                  <a:srgbClr val="000000"/>
                </a:solidFill>
                <a:latin typeface="Arial Narrow" panose="020B0606020202030204" pitchFamily="34" charset="0"/>
              </a:rPr>
              <a:t>Other </a:t>
            </a:r>
          </a:p>
          <a:p>
            <a:pPr algn="ctr" eaLnBrk="0" fontAlgn="base" hangingPunct="0">
              <a:spcBef>
                <a:spcPct val="0"/>
              </a:spcBef>
              <a:spcAft>
                <a:spcPct val="0"/>
              </a:spcAft>
            </a:pPr>
            <a:r>
              <a:rPr lang="ja-JP" altLang="en-US" sz="800" b="1" dirty="0">
                <a:solidFill>
                  <a:srgbClr val="000000"/>
                </a:solidFill>
                <a:latin typeface="Arial Narrow" panose="020B0606020202030204" pitchFamily="34" charset="0"/>
              </a:rPr>
              <a:t>“</a:t>
            </a:r>
            <a:r>
              <a:rPr lang="en-US" altLang="ja-JP" sz="800" b="1" dirty="0">
                <a:solidFill>
                  <a:srgbClr val="000000"/>
                </a:solidFill>
                <a:latin typeface="Arial Narrow" panose="020B0606020202030204" pitchFamily="34" charset="0"/>
              </a:rPr>
              <a:t>NetWork</a:t>
            </a:r>
            <a:r>
              <a:rPr lang="ja-JP" altLang="en-US" sz="800" b="1" dirty="0">
                <a:solidFill>
                  <a:srgbClr val="000000"/>
                </a:solidFill>
                <a:latin typeface="Arial Narrow" panose="020B0606020202030204" pitchFamily="34" charset="0"/>
              </a:rPr>
              <a:t>”</a:t>
            </a:r>
            <a:r>
              <a:rPr lang="en-US" altLang="ja-JP" sz="800" b="1" dirty="0">
                <a:solidFill>
                  <a:srgbClr val="000000"/>
                </a:solidFill>
                <a:latin typeface="Arial Narrow" panose="020B0606020202030204" pitchFamily="34" charset="0"/>
              </a:rPr>
              <a:t> </a:t>
            </a:r>
          </a:p>
          <a:p>
            <a:pPr algn="ctr" eaLnBrk="0" fontAlgn="base" hangingPunct="0">
              <a:spcBef>
                <a:spcPct val="0"/>
              </a:spcBef>
              <a:spcAft>
                <a:spcPct val="0"/>
              </a:spcAft>
            </a:pPr>
            <a:r>
              <a:rPr lang="en-US" altLang="en-US" sz="800" b="1" dirty="0">
                <a:solidFill>
                  <a:srgbClr val="000000"/>
                </a:solidFill>
                <a:latin typeface="Arial Narrow" panose="020B0606020202030204" pitchFamily="34" charset="0"/>
              </a:rPr>
              <a:t>Sources in PVL format</a:t>
            </a:r>
          </a:p>
        </p:txBody>
      </p:sp>
      <p:sp>
        <p:nvSpPr>
          <p:cNvPr id="15384" name="AutoShape 296"/>
          <p:cNvSpPr>
            <a:spLocks noChangeArrowheads="1"/>
          </p:cNvSpPr>
          <p:nvPr/>
        </p:nvSpPr>
        <p:spPr bwMode="auto">
          <a:xfrm>
            <a:off x="3352800" y="32766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dirty="0">
                <a:solidFill>
                  <a:srgbClr val="000000"/>
                </a:solidFill>
                <a:latin typeface="Arial Narrow" panose="020B0606020202030204" pitchFamily="34" charset="0"/>
              </a:rPr>
              <a:t>Images</a:t>
            </a:r>
          </a:p>
        </p:txBody>
      </p:sp>
      <p:sp>
        <p:nvSpPr>
          <p:cNvPr id="15385" name="AutoShape 299"/>
          <p:cNvSpPr>
            <a:spLocks noChangeArrowheads="1"/>
          </p:cNvSpPr>
          <p:nvPr/>
        </p:nvSpPr>
        <p:spPr bwMode="auto">
          <a:xfrm>
            <a:off x="9601200" y="51054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200" dirty="0">
              <a:solidFill>
                <a:srgbClr val="000000"/>
              </a:solidFill>
              <a:latin typeface="Arial Narrow" panose="020B0606020202030204" pitchFamily="34" charset="0"/>
            </a:endParaRPr>
          </a:p>
        </p:txBody>
      </p:sp>
      <p:sp>
        <p:nvSpPr>
          <p:cNvPr id="15386" name="AutoShape 300"/>
          <p:cNvSpPr>
            <a:spLocks noChangeArrowheads="1"/>
          </p:cNvSpPr>
          <p:nvPr/>
        </p:nvSpPr>
        <p:spPr bwMode="auto">
          <a:xfrm>
            <a:off x="9677400" y="52578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200" dirty="0">
              <a:solidFill>
                <a:srgbClr val="000000"/>
              </a:solidFill>
              <a:latin typeface="Arial Narrow" panose="020B0606020202030204" pitchFamily="34" charset="0"/>
            </a:endParaRPr>
          </a:p>
        </p:txBody>
      </p:sp>
      <p:sp>
        <p:nvSpPr>
          <p:cNvPr id="3159" name="AutoShape 301"/>
          <p:cNvSpPr>
            <a:spLocks noChangeArrowheads="1"/>
          </p:cNvSpPr>
          <p:nvPr/>
        </p:nvSpPr>
        <p:spPr bwMode="auto">
          <a:xfrm>
            <a:off x="9753600" y="53340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050" dirty="0">
                <a:solidFill>
                  <a:srgbClr val="000000"/>
                </a:solidFill>
                <a:latin typeface="Arial Narrow" panose="020B0606020202030204" pitchFamily="34" charset="0"/>
                <a:ea typeface="ＭＳ Ｐゴシック" charset="0"/>
              </a:rPr>
              <a:t>Updated</a:t>
            </a:r>
          </a:p>
          <a:p>
            <a:pPr algn="ctr" eaLnBrk="0" fontAlgn="base" hangingPunct="0">
              <a:spcBef>
                <a:spcPct val="0"/>
              </a:spcBef>
              <a:spcAft>
                <a:spcPct val="0"/>
              </a:spcAft>
              <a:defRPr/>
            </a:pPr>
            <a:r>
              <a:rPr lang="en-US" sz="1050" dirty="0">
                <a:solidFill>
                  <a:srgbClr val="000000"/>
                </a:solidFill>
                <a:latin typeface="Arial Narrow" panose="020B0606020202030204" pitchFamily="34" charset="0"/>
                <a:ea typeface="ＭＳ Ｐゴシック" charset="0"/>
              </a:rPr>
              <a:t>Images</a:t>
            </a:r>
          </a:p>
          <a:p>
            <a:pPr algn="ctr" eaLnBrk="0" fontAlgn="base" hangingPunct="0">
              <a:spcBef>
                <a:spcPct val="0"/>
              </a:spcBef>
              <a:spcAft>
                <a:spcPct val="0"/>
              </a:spcAft>
              <a:defRPr/>
            </a:pPr>
            <a:r>
              <a:rPr lang="en-US" sz="1050" dirty="0">
                <a:solidFill>
                  <a:srgbClr val="000000"/>
                </a:solidFill>
                <a:latin typeface="Arial Narrow" panose="020B0606020202030204" pitchFamily="34" charset="0"/>
                <a:ea typeface="ＭＳ Ｐゴシック" charset="0"/>
              </a:rPr>
              <a:t>Labels</a:t>
            </a:r>
          </a:p>
        </p:txBody>
      </p:sp>
      <p:sp>
        <p:nvSpPr>
          <p:cNvPr id="3171" name="AutoShape 158"/>
          <p:cNvSpPr>
            <a:spLocks noChangeArrowheads="1"/>
          </p:cNvSpPr>
          <p:nvPr/>
        </p:nvSpPr>
        <p:spPr bwMode="auto">
          <a:xfrm>
            <a:off x="8313738" y="2590800"/>
            <a:ext cx="762000" cy="814388"/>
          </a:xfrm>
          <a:prstGeom prst="bevel">
            <a:avLst>
              <a:gd name="adj" fmla="val 125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200" b="1" dirty="0">
                <a:solidFill>
                  <a:srgbClr val="000000"/>
                </a:solidFill>
                <a:latin typeface="Arial Narrow" panose="020B0606020202030204" pitchFamily="34" charset="0"/>
                <a:ea typeface="ＭＳ Ｐゴシック" charset="0"/>
              </a:rPr>
              <a:t>QNET</a:t>
            </a:r>
            <a:endParaRPr lang="en-US" sz="2400" b="1" dirty="0">
              <a:solidFill>
                <a:srgbClr val="000000"/>
              </a:solidFill>
              <a:latin typeface="Arial Narrow" panose="020B0606020202030204" pitchFamily="34" charset="0"/>
              <a:ea typeface="ＭＳ Ｐゴシック" charset="0"/>
            </a:endParaRPr>
          </a:p>
        </p:txBody>
      </p:sp>
      <p:sp>
        <p:nvSpPr>
          <p:cNvPr id="15389" name="AutoShape 27"/>
          <p:cNvSpPr>
            <a:spLocks noChangeArrowheads="1"/>
          </p:cNvSpPr>
          <p:nvPr/>
        </p:nvSpPr>
        <p:spPr bwMode="auto">
          <a:xfrm>
            <a:off x="6919119" y="806450"/>
            <a:ext cx="990600" cy="685800"/>
          </a:xfrm>
          <a:prstGeom prst="flowChartAlternateProcess">
            <a:avLst/>
          </a:prstGeom>
          <a:solidFill>
            <a:srgbClr val="4AB272"/>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Autoregtemplate</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Create co-reg</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PVL file or QNET </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PVL file editor</a:t>
            </a:r>
          </a:p>
        </p:txBody>
      </p:sp>
      <p:sp>
        <p:nvSpPr>
          <p:cNvPr id="121" name="AutoShape 62"/>
          <p:cNvSpPr>
            <a:spLocks noChangeArrowheads="1"/>
          </p:cNvSpPr>
          <p:nvPr/>
        </p:nvSpPr>
        <p:spPr bwMode="auto">
          <a:xfrm>
            <a:off x="9601200" y="1406525"/>
            <a:ext cx="914400" cy="609600"/>
          </a:xfrm>
          <a:prstGeom prst="flowChartPredefinedProcess">
            <a:avLst/>
          </a:prstGeom>
          <a:solidFill>
            <a:srgbClr val="CC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000" dirty="0">
                <a:solidFill>
                  <a:srgbClr val="000000"/>
                </a:solidFill>
                <a:latin typeface="Arial Narrow" panose="020B0606020202030204" pitchFamily="34" charset="0"/>
                <a:ea typeface="ＭＳ Ｐゴシック" charset="0"/>
              </a:rPr>
              <a:t>Digital Image</a:t>
            </a:r>
          </a:p>
          <a:p>
            <a:pPr algn="ctr" eaLnBrk="0" fontAlgn="base" hangingPunct="0">
              <a:spcBef>
                <a:spcPct val="0"/>
              </a:spcBef>
              <a:spcAft>
                <a:spcPct val="0"/>
              </a:spcAft>
              <a:defRPr/>
            </a:pPr>
            <a:r>
              <a:rPr lang="en-US" sz="1000" b="1" dirty="0">
                <a:solidFill>
                  <a:srgbClr val="000000"/>
                </a:solidFill>
                <a:latin typeface="Arial Narrow" panose="020B0606020202030204" pitchFamily="34" charset="0"/>
                <a:ea typeface="ＭＳ Ｐゴシック" charset="0"/>
              </a:rPr>
              <a:t>BaseMap</a:t>
            </a:r>
          </a:p>
        </p:txBody>
      </p:sp>
      <p:sp>
        <p:nvSpPr>
          <p:cNvPr id="15391" name="AutoShape 216"/>
          <p:cNvSpPr>
            <a:spLocks noChangeArrowheads="1"/>
          </p:cNvSpPr>
          <p:nvPr/>
        </p:nvSpPr>
        <p:spPr bwMode="auto">
          <a:xfrm>
            <a:off x="7943056" y="5044281"/>
            <a:ext cx="762000" cy="579438"/>
          </a:xfrm>
          <a:prstGeom prst="flowChartPunchedCard">
            <a:avLst/>
          </a:prstGeom>
          <a:solidFill>
            <a:srgbClr val="FFFF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000" b="1" dirty="0">
              <a:solidFill>
                <a:srgbClr val="000000"/>
              </a:solidFill>
              <a:latin typeface="Arial Narrow" panose="020B0606020202030204" pitchFamily="34" charset="0"/>
            </a:endParaRPr>
          </a:p>
          <a:p>
            <a:pPr algn="ctr" eaLnBrk="0" fontAlgn="base" hangingPunct="0">
              <a:spcBef>
                <a:spcPct val="0"/>
              </a:spcBef>
              <a:spcAft>
                <a:spcPct val="0"/>
              </a:spcAft>
            </a:pPr>
            <a:endParaRPr lang="en-US" altLang="en-US" sz="900" dirty="0">
              <a:solidFill>
                <a:srgbClr val="000000"/>
              </a:solidFill>
              <a:latin typeface="Arial Narrow" panose="020B0606020202030204" pitchFamily="34" charset="0"/>
            </a:endParaRP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Jigsaw Reports</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Output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a:t>
            </a:r>
          </a:p>
          <a:p>
            <a:pPr algn="ctr" eaLnBrk="0" fontAlgn="base" hangingPunct="0">
              <a:spcBef>
                <a:spcPct val="0"/>
              </a:spcBef>
              <a:spcAft>
                <a:spcPct val="0"/>
              </a:spcAft>
            </a:pPr>
            <a:endParaRPr lang="en-US" altLang="en-US" sz="1000" dirty="0">
              <a:solidFill>
                <a:srgbClr val="000000"/>
              </a:solidFill>
              <a:latin typeface="Arial Narrow" panose="020B0606020202030204" pitchFamily="34" charset="0"/>
            </a:endParaRPr>
          </a:p>
          <a:p>
            <a:pPr algn="ctr" eaLnBrk="0" fontAlgn="base" hangingPunct="0">
              <a:spcBef>
                <a:spcPct val="0"/>
              </a:spcBef>
              <a:spcAft>
                <a:spcPct val="0"/>
              </a:spcAft>
            </a:pPr>
            <a:endParaRPr lang="en-US" altLang="en-US" sz="1000" dirty="0">
              <a:solidFill>
                <a:srgbClr val="000000"/>
              </a:solidFill>
              <a:latin typeface="Arial Narrow" panose="020B0606020202030204" pitchFamily="34" charset="0"/>
            </a:endParaRPr>
          </a:p>
        </p:txBody>
      </p:sp>
      <p:sp>
        <p:nvSpPr>
          <p:cNvPr id="15392" name="AutoShape 27"/>
          <p:cNvSpPr>
            <a:spLocks noChangeArrowheads="1"/>
          </p:cNvSpPr>
          <p:nvPr/>
        </p:nvSpPr>
        <p:spPr bwMode="auto">
          <a:xfrm>
            <a:off x="9625013" y="4191000"/>
            <a:ext cx="914400" cy="609600"/>
          </a:xfrm>
          <a:prstGeom prst="flowChartAlternateProcess">
            <a:avLst/>
          </a:prstGeom>
          <a:solidFill>
            <a:srgbClr val="FFFF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50" b="1" dirty="0">
                <a:solidFill>
                  <a:srgbClr val="000000"/>
                </a:solidFill>
                <a:latin typeface="Arial Narrow" panose="020B0606020202030204" pitchFamily="34" charset="0"/>
              </a:rPr>
              <a:t>CnetHist</a:t>
            </a:r>
          </a:p>
        </p:txBody>
      </p:sp>
      <p:sp>
        <p:nvSpPr>
          <p:cNvPr id="15393" name="AutoShape 27"/>
          <p:cNvSpPr>
            <a:spLocks noChangeArrowheads="1"/>
          </p:cNvSpPr>
          <p:nvPr/>
        </p:nvSpPr>
        <p:spPr bwMode="auto">
          <a:xfrm>
            <a:off x="9677400" y="3276600"/>
            <a:ext cx="914400" cy="609600"/>
          </a:xfrm>
          <a:prstGeom prst="flowChartAlternateProcess">
            <a:avLst/>
          </a:prstGeom>
          <a:solidFill>
            <a:srgbClr val="FFFF66"/>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200" b="1" dirty="0">
              <a:solidFill>
                <a:srgbClr val="000000"/>
              </a:solidFill>
              <a:latin typeface="Arial Narrow" panose="020B0606020202030204" pitchFamily="34" charset="0"/>
            </a:endParaRPr>
          </a:p>
          <a:p>
            <a:pPr algn="ctr" eaLnBrk="0" fontAlgn="base" hangingPunct="0">
              <a:spcBef>
                <a:spcPct val="0"/>
              </a:spcBef>
              <a:spcAft>
                <a:spcPct val="0"/>
              </a:spcAft>
            </a:pPr>
            <a:r>
              <a:rPr lang="en-US" altLang="en-US" sz="1050" b="1" dirty="0">
                <a:solidFill>
                  <a:srgbClr val="000000"/>
                </a:solidFill>
                <a:latin typeface="Arial Narrow" panose="020B0606020202030204" pitchFamily="34" charset="0"/>
              </a:rPr>
              <a:t>CnetWinnow</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Clean</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 of</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Blunders</a:t>
            </a:r>
          </a:p>
          <a:p>
            <a:pPr algn="ctr" eaLnBrk="0" fontAlgn="base" hangingPunct="0">
              <a:spcBef>
                <a:spcPct val="0"/>
              </a:spcBef>
              <a:spcAft>
                <a:spcPct val="0"/>
              </a:spcAft>
            </a:pPr>
            <a:endParaRPr lang="en-US" altLang="en-US" sz="1000" dirty="0">
              <a:solidFill>
                <a:srgbClr val="000000"/>
              </a:solidFill>
              <a:latin typeface="Arial Narrow" panose="020B0606020202030204" pitchFamily="34" charset="0"/>
            </a:endParaRPr>
          </a:p>
        </p:txBody>
      </p:sp>
      <p:sp>
        <p:nvSpPr>
          <p:cNvPr id="15394" name="AutoShape 216"/>
          <p:cNvSpPr>
            <a:spLocks noChangeArrowheads="1"/>
          </p:cNvSpPr>
          <p:nvPr/>
        </p:nvSpPr>
        <p:spPr bwMode="auto">
          <a:xfrm>
            <a:off x="4191000" y="609600"/>
            <a:ext cx="914400" cy="685800"/>
          </a:xfrm>
          <a:prstGeom prst="flowChartPunchedCard">
            <a:avLst/>
          </a:prstGeom>
          <a:solidFill>
            <a:srgbClr val="FF9C5E"/>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overlapstats</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Statistics/data of </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footprint</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information</a:t>
            </a:r>
          </a:p>
          <a:p>
            <a:pPr algn="ctr" eaLnBrk="0" fontAlgn="base" hangingPunct="0">
              <a:spcBef>
                <a:spcPct val="0"/>
              </a:spcBef>
              <a:spcAft>
                <a:spcPct val="0"/>
              </a:spcAft>
            </a:pPr>
            <a:endParaRPr lang="en-US" altLang="en-US" sz="1000" dirty="0">
              <a:solidFill>
                <a:srgbClr val="000000"/>
              </a:solidFill>
              <a:latin typeface="Arial Narrow" panose="020B0606020202030204" pitchFamily="34" charset="0"/>
            </a:endParaRPr>
          </a:p>
        </p:txBody>
      </p:sp>
      <p:sp>
        <p:nvSpPr>
          <p:cNvPr id="136" name="AutoShape 62"/>
          <p:cNvSpPr>
            <a:spLocks noChangeArrowheads="1"/>
          </p:cNvSpPr>
          <p:nvPr/>
        </p:nvSpPr>
        <p:spPr bwMode="auto">
          <a:xfrm>
            <a:off x="1676400" y="4191000"/>
            <a:ext cx="914400" cy="609600"/>
          </a:xfrm>
          <a:prstGeom prst="flowChartPredefinedProcess">
            <a:avLst/>
          </a:prstGeom>
          <a:solidFill>
            <a:schemeClr val="accent2">
              <a:lumMod val="40000"/>
              <a:lumOff val="60000"/>
            </a:schemeClr>
          </a:solidFill>
          <a:ln w="12700">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000" b="1" dirty="0">
                <a:solidFill>
                  <a:srgbClr val="000000"/>
                </a:solidFill>
                <a:latin typeface="Arial Narrow" panose="020B0606020202030204" pitchFamily="34" charset="0"/>
                <a:ea typeface="ＭＳ Ｐゴシック" charset="0"/>
              </a:rPr>
              <a:t>Shape</a:t>
            </a:r>
          </a:p>
          <a:p>
            <a:pPr algn="ctr" eaLnBrk="0" fontAlgn="base" hangingPunct="0">
              <a:spcBef>
                <a:spcPct val="0"/>
              </a:spcBef>
              <a:spcAft>
                <a:spcPct val="0"/>
              </a:spcAft>
              <a:defRPr/>
            </a:pPr>
            <a:r>
              <a:rPr lang="en-US" sz="1000" b="1" dirty="0">
                <a:solidFill>
                  <a:srgbClr val="000000"/>
                </a:solidFill>
                <a:latin typeface="Arial Narrow" panose="020B0606020202030204" pitchFamily="34" charset="0"/>
                <a:ea typeface="ＭＳ Ｐゴシック" charset="0"/>
              </a:rPr>
              <a:t>  Model </a:t>
            </a:r>
          </a:p>
          <a:p>
            <a:pPr algn="ctr" eaLnBrk="0" fontAlgn="base" hangingPunct="0">
              <a:spcBef>
                <a:spcPct val="0"/>
              </a:spcBef>
              <a:spcAft>
                <a:spcPct val="0"/>
              </a:spcAft>
              <a:defRPr/>
            </a:pPr>
            <a:r>
              <a:rPr lang="en-US" sz="1000" b="1" dirty="0">
                <a:solidFill>
                  <a:srgbClr val="000000"/>
                </a:solidFill>
                <a:latin typeface="Arial Narrow" panose="020B0606020202030204" pitchFamily="34" charset="0"/>
                <a:ea typeface="ＭＳ Ｐゴシック" charset="0"/>
              </a:rPr>
              <a:t>(DEM)</a:t>
            </a:r>
          </a:p>
        </p:txBody>
      </p:sp>
      <p:sp>
        <p:nvSpPr>
          <p:cNvPr id="15396" name="Flowchart: Connector 68"/>
          <p:cNvSpPr>
            <a:spLocks noChangeArrowheads="1"/>
          </p:cNvSpPr>
          <p:nvPr/>
        </p:nvSpPr>
        <p:spPr bwMode="auto">
          <a:xfrm>
            <a:off x="7192963" y="3276600"/>
            <a:ext cx="152400" cy="152400"/>
          </a:xfrm>
          <a:prstGeom prst="flowChartConnector">
            <a:avLst/>
          </a:prstGeom>
          <a:solidFill>
            <a:srgbClr val="00B0F0"/>
          </a:solidFill>
          <a:ln w="9525">
            <a:solidFill>
              <a:schemeClr val="tx1"/>
            </a:solidFill>
            <a:round/>
            <a:headEnd/>
            <a:tailEnd/>
          </a:ln>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endParaRPr lang="en-US" altLang="en-US" dirty="0">
              <a:solidFill>
                <a:srgbClr val="000000"/>
              </a:solidFill>
              <a:latin typeface="Arial Narrow" panose="020B0606020202030204" pitchFamily="34" charset="0"/>
            </a:endParaRPr>
          </a:p>
        </p:txBody>
      </p:sp>
      <p:cxnSp>
        <p:nvCxnSpPr>
          <p:cNvPr id="3112" name="Elbow Connector 3"/>
          <p:cNvCxnSpPr>
            <a:cxnSpLocks noChangeShapeType="1"/>
            <a:stCxn id="3085" idx="3"/>
            <a:endCxn id="15369" idx="5"/>
          </p:cNvCxnSpPr>
          <p:nvPr/>
        </p:nvCxnSpPr>
        <p:spPr bwMode="auto">
          <a:xfrm>
            <a:off x="2871789" y="3179764"/>
            <a:ext cx="433387" cy="325437"/>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3" name="Elbow Connector 29"/>
          <p:cNvCxnSpPr>
            <a:cxnSpLocks noChangeShapeType="1"/>
          </p:cNvCxnSpPr>
          <p:nvPr/>
        </p:nvCxnSpPr>
        <p:spPr bwMode="auto">
          <a:xfrm rot="5400000" flipH="1" flipV="1">
            <a:off x="2068513" y="3744913"/>
            <a:ext cx="677862" cy="214312"/>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4" name="Elbow Connector 3142"/>
          <p:cNvCxnSpPr>
            <a:cxnSpLocks noChangeShapeType="1"/>
            <a:stCxn id="15369" idx="0"/>
          </p:cNvCxnSpPr>
          <p:nvPr/>
        </p:nvCxnSpPr>
        <p:spPr bwMode="auto">
          <a:xfrm rot="16200000" flipV="1">
            <a:off x="2419350" y="1924050"/>
            <a:ext cx="838200" cy="15621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5" name="Elbow Connector 3148"/>
          <p:cNvCxnSpPr>
            <a:cxnSpLocks noChangeShapeType="1"/>
          </p:cNvCxnSpPr>
          <p:nvPr/>
        </p:nvCxnSpPr>
        <p:spPr bwMode="auto">
          <a:xfrm rot="16200000" flipV="1">
            <a:off x="3028950" y="2305050"/>
            <a:ext cx="914400" cy="723900"/>
          </a:xfrm>
          <a:prstGeom prst="bentConnector3">
            <a:avLst>
              <a:gd name="adj1" fmla="val 7087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6" name="Elbow Connector 3160"/>
          <p:cNvCxnSpPr>
            <a:cxnSpLocks noChangeShapeType="1"/>
            <a:endCxn id="15367" idx="2"/>
          </p:cNvCxnSpPr>
          <p:nvPr/>
        </p:nvCxnSpPr>
        <p:spPr bwMode="auto">
          <a:xfrm rot="5400000" flipH="1" flipV="1">
            <a:off x="3105150" y="1390650"/>
            <a:ext cx="381000" cy="381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7" name="Elbow Connector 3162"/>
          <p:cNvCxnSpPr>
            <a:cxnSpLocks noChangeShapeType="1"/>
            <a:stCxn id="15367" idx="3"/>
            <a:endCxn id="15394" idx="1"/>
          </p:cNvCxnSpPr>
          <p:nvPr/>
        </p:nvCxnSpPr>
        <p:spPr bwMode="auto">
          <a:xfrm>
            <a:off x="3810000" y="914400"/>
            <a:ext cx="381000" cy="381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8" name="Elbow Connector 3166"/>
          <p:cNvCxnSpPr>
            <a:cxnSpLocks noChangeShapeType="1"/>
            <a:stCxn id="15367" idx="3"/>
            <a:endCxn id="15368" idx="1"/>
          </p:cNvCxnSpPr>
          <p:nvPr/>
        </p:nvCxnSpPr>
        <p:spPr bwMode="auto">
          <a:xfrm>
            <a:off x="3810000" y="914400"/>
            <a:ext cx="228600" cy="9906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19" name="Elbow Connector 14343"/>
          <p:cNvCxnSpPr>
            <a:cxnSpLocks noChangeShapeType="1"/>
          </p:cNvCxnSpPr>
          <p:nvPr/>
        </p:nvCxnSpPr>
        <p:spPr bwMode="auto">
          <a:xfrm rot="5400000" flipH="1" flipV="1">
            <a:off x="1935957" y="1508919"/>
            <a:ext cx="288925" cy="58738"/>
          </a:xfrm>
          <a:prstGeom prst="bentConnector3">
            <a:avLst>
              <a:gd name="adj1" fmla="val 50000"/>
            </a:avLst>
          </a:prstGeom>
          <a:noFill/>
          <a:ln w="1905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0" name="Elbow Connector 3168"/>
          <p:cNvCxnSpPr>
            <a:cxnSpLocks noChangeShapeType="1"/>
            <a:endCxn id="15365" idx="0"/>
          </p:cNvCxnSpPr>
          <p:nvPr/>
        </p:nvCxnSpPr>
        <p:spPr bwMode="auto">
          <a:xfrm rot="16200000" flipH="1">
            <a:off x="4057650" y="4133850"/>
            <a:ext cx="381000" cy="4953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1" name="Elbow Connector 3172"/>
          <p:cNvCxnSpPr>
            <a:cxnSpLocks noChangeShapeType="1"/>
            <a:stCxn id="15364" idx="3"/>
            <a:endCxn id="15365" idx="1"/>
          </p:cNvCxnSpPr>
          <p:nvPr/>
        </p:nvCxnSpPr>
        <p:spPr bwMode="auto">
          <a:xfrm flipV="1">
            <a:off x="3657600" y="4876800"/>
            <a:ext cx="381000" cy="762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2" name="Straight Connector 3174"/>
          <p:cNvCxnSpPr>
            <a:cxnSpLocks noChangeShapeType="1"/>
          </p:cNvCxnSpPr>
          <p:nvPr/>
        </p:nvCxnSpPr>
        <p:spPr bwMode="auto">
          <a:xfrm>
            <a:off x="5181600" y="214314"/>
            <a:ext cx="76200" cy="6567487"/>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3" name="Straight Arrow Connector 3176"/>
          <p:cNvCxnSpPr>
            <a:cxnSpLocks noChangeShapeType="1"/>
            <a:stCxn id="15368" idx="3"/>
          </p:cNvCxnSpPr>
          <p:nvPr/>
        </p:nvCxnSpPr>
        <p:spPr bwMode="auto">
          <a:xfrm>
            <a:off x="4953000" y="1905000"/>
            <a:ext cx="2286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4" name="Elbow Connector 3178"/>
          <p:cNvCxnSpPr>
            <a:cxnSpLocks noChangeShapeType="1"/>
          </p:cNvCxnSpPr>
          <p:nvPr/>
        </p:nvCxnSpPr>
        <p:spPr bwMode="auto">
          <a:xfrm flipV="1">
            <a:off x="4314825" y="3657600"/>
            <a:ext cx="889000" cy="1524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5" name="Elbow Connector 3180"/>
          <p:cNvCxnSpPr>
            <a:cxnSpLocks noChangeShapeType="1"/>
            <a:stCxn id="15365" idx="3"/>
          </p:cNvCxnSpPr>
          <p:nvPr/>
        </p:nvCxnSpPr>
        <p:spPr bwMode="auto">
          <a:xfrm>
            <a:off x="4953000" y="4876800"/>
            <a:ext cx="287338" cy="1524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6" name="Elbow Connector 3182"/>
          <p:cNvCxnSpPr>
            <a:cxnSpLocks noChangeShapeType="1"/>
          </p:cNvCxnSpPr>
          <p:nvPr/>
        </p:nvCxnSpPr>
        <p:spPr bwMode="auto">
          <a:xfrm flipV="1">
            <a:off x="4648200" y="5727700"/>
            <a:ext cx="609600" cy="2159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7" name="Straight Arrow Connector 3189"/>
          <p:cNvCxnSpPr>
            <a:cxnSpLocks noChangeShapeType="1"/>
          </p:cNvCxnSpPr>
          <p:nvPr/>
        </p:nvCxnSpPr>
        <p:spPr bwMode="auto">
          <a:xfrm>
            <a:off x="5181600" y="438150"/>
            <a:ext cx="24765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8" name="Straight Arrow Connector 162"/>
          <p:cNvCxnSpPr>
            <a:cxnSpLocks noChangeShapeType="1"/>
          </p:cNvCxnSpPr>
          <p:nvPr/>
        </p:nvCxnSpPr>
        <p:spPr bwMode="auto">
          <a:xfrm>
            <a:off x="5181600" y="1995488"/>
            <a:ext cx="22860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29" name="Straight Arrow Connector 164"/>
          <p:cNvCxnSpPr>
            <a:cxnSpLocks noChangeShapeType="1"/>
          </p:cNvCxnSpPr>
          <p:nvPr/>
        </p:nvCxnSpPr>
        <p:spPr bwMode="auto">
          <a:xfrm>
            <a:off x="5219700" y="2590800"/>
            <a:ext cx="19050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0" name="Straight Arrow Connector 165"/>
          <p:cNvCxnSpPr>
            <a:cxnSpLocks noChangeShapeType="1"/>
            <a:endCxn id="15445" idx="1"/>
          </p:cNvCxnSpPr>
          <p:nvPr/>
        </p:nvCxnSpPr>
        <p:spPr bwMode="auto">
          <a:xfrm>
            <a:off x="5203826" y="3276600"/>
            <a:ext cx="206375"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1" name="Straight Arrow Connector 166"/>
          <p:cNvCxnSpPr>
            <a:cxnSpLocks noChangeShapeType="1"/>
          </p:cNvCxnSpPr>
          <p:nvPr/>
        </p:nvCxnSpPr>
        <p:spPr bwMode="auto">
          <a:xfrm>
            <a:off x="5219700" y="4000500"/>
            <a:ext cx="20955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2" name="Straight Arrow Connector 167"/>
          <p:cNvCxnSpPr>
            <a:cxnSpLocks noChangeShapeType="1"/>
          </p:cNvCxnSpPr>
          <p:nvPr/>
        </p:nvCxnSpPr>
        <p:spPr bwMode="auto">
          <a:xfrm flipV="1">
            <a:off x="5240339" y="4648200"/>
            <a:ext cx="211137" cy="5606"/>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3" name="Straight Arrow Connector 168"/>
          <p:cNvCxnSpPr>
            <a:cxnSpLocks noChangeShapeType="1"/>
          </p:cNvCxnSpPr>
          <p:nvPr/>
        </p:nvCxnSpPr>
        <p:spPr bwMode="auto">
          <a:xfrm>
            <a:off x="5240339" y="6092825"/>
            <a:ext cx="249237"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4" name="Straight Arrow Connector 169"/>
          <p:cNvCxnSpPr>
            <a:cxnSpLocks noChangeShapeType="1"/>
          </p:cNvCxnSpPr>
          <p:nvPr/>
        </p:nvCxnSpPr>
        <p:spPr bwMode="auto">
          <a:xfrm>
            <a:off x="6659563" y="4038600"/>
            <a:ext cx="19685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5" name="Straight Arrow Connector 170"/>
          <p:cNvCxnSpPr>
            <a:cxnSpLocks noChangeShapeType="1"/>
          </p:cNvCxnSpPr>
          <p:nvPr/>
        </p:nvCxnSpPr>
        <p:spPr bwMode="auto">
          <a:xfrm>
            <a:off x="6659563" y="4800600"/>
            <a:ext cx="15240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6" name="Straight Arrow Connector 171"/>
          <p:cNvCxnSpPr>
            <a:cxnSpLocks noChangeShapeType="1"/>
          </p:cNvCxnSpPr>
          <p:nvPr/>
        </p:nvCxnSpPr>
        <p:spPr bwMode="auto">
          <a:xfrm>
            <a:off x="5226050" y="5267325"/>
            <a:ext cx="24765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7" name="Straight Arrow Connector 179"/>
          <p:cNvCxnSpPr>
            <a:cxnSpLocks noChangeShapeType="1"/>
          </p:cNvCxnSpPr>
          <p:nvPr/>
        </p:nvCxnSpPr>
        <p:spPr bwMode="auto">
          <a:xfrm>
            <a:off x="6659564" y="5562600"/>
            <a:ext cx="180975"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38" name="Straight Arrow Connector 180"/>
          <p:cNvCxnSpPr>
            <a:cxnSpLocks noChangeShapeType="1"/>
          </p:cNvCxnSpPr>
          <p:nvPr/>
        </p:nvCxnSpPr>
        <p:spPr bwMode="auto">
          <a:xfrm>
            <a:off x="6640513" y="6324600"/>
            <a:ext cx="24765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 name="Straight Arrow Connector 32"/>
          <p:cNvCxnSpPr>
            <a:cxnSpLocks noChangeShapeType="1"/>
          </p:cNvCxnSpPr>
          <p:nvPr/>
        </p:nvCxnSpPr>
        <p:spPr bwMode="auto">
          <a:xfrm>
            <a:off x="7269163" y="3429000"/>
            <a:ext cx="0" cy="30480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0" name="Elbow Connector 34"/>
          <p:cNvCxnSpPr>
            <a:cxnSpLocks noChangeShapeType="1"/>
          </p:cNvCxnSpPr>
          <p:nvPr/>
        </p:nvCxnSpPr>
        <p:spPr bwMode="auto">
          <a:xfrm rot="10800000">
            <a:off x="2438400" y="990600"/>
            <a:ext cx="381000" cy="9144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1" name="Straight Arrow Connector 36"/>
          <p:cNvCxnSpPr>
            <a:cxnSpLocks noChangeShapeType="1"/>
            <a:stCxn id="15389" idx="2"/>
            <a:endCxn id="15373" idx="0"/>
          </p:cNvCxnSpPr>
          <p:nvPr/>
        </p:nvCxnSpPr>
        <p:spPr bwMode="auto">
          <a:xfrm flipH="1">
            <a:off x="7408863" y="1492250"/>
            <a:ext cx="5556" cy="29845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2" name="Elbow Connector 48"/>
          <p:cNvCxnSpPr>
            <a:cxnSpLocks noChangeShapeType="1"/>
          </p:cNvCxnSpPr>
          <p:nvPr/>
        </p:nvCxnSpPr>
        <p:spPr bwMode="auto">
          <a:xfrm>
            <a:off x="7866064" y="2095500"/>
            <a:ext cx="447675" cy="903288"/>
          </a:xfrm>
          <a:prstGeom prst="bentConnector3">
            <a:avLst>
              <a:gd name="adj1" fmla="val 50000"/>
            </a:avLst>
          </a:prstGeom>
          <a:noFill/>
          <a:ln w="19050">
            <a:solidFill>
              <a:schemeClr val="tx1"/>
            </a:solidFill>
            <a:round/>
            <a:headEnd type="triangle"/>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3" name="Elbow Connector 50"/>
          <p:cNvCxnSpPr>
            <a:cxnSpLocks noChangeShapeType="1"/>
          </p:cNvCxnSpPr>
          <p:nvPr/>
        </p:nvCxnSpPr>
        <p:spPr bwMode="auto">
          <a:xfrm rot="5400000">
            <a:off x="8533607" y="2240757"/>
            <a:ext cx="511175" cy="188912"/>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 name="Elbow Connector 52"/>
          <p:cNvCxnSpPr>
            <a:cxnSpLocks noChangeShapeType="1"/>
          </p:cNvCxnSpPr>
          <p:nvPr/>
        </p:nvCxnSpPr>
        <p:spPr bwMode="auto">
          <a:xfrm rot="10800000" flipV="1">
            <a:off x="9075738" y="1806576"/>
            <a:ext cx="525462" cy="1190625"/>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Elbow Connector 70"/>
          <p:cNvCxnSpPr>
            <a:cxnSpLocks noChangeShapeType="1"/>
            <a:stCxn id="3094" idx="1"/>
          </p:cNvCxnSpPr>
          <p:nvPr/>
        </p:nvCxnSpPr>
        <p:spPr bwMode="auto">
          <a:xfrm rot="10800000" flipV="1">
            <a:off x="9075738" y="2621227"/>
            <a:ext cx="545306" cy="377561"/>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6" name="Elbow Connector 72"/>
          <p:cNvCxnSpPr>
            <a:cxnSpLocks noChangeShapeType="1"/>
            <a:stCxn id="2203" idx="1"/>
            <a:endCxn id="15391" idx="0"/>
          </p:cNvCxnSpPr>
          <p:nvPr/>
        </p:nvCxnSpPr>
        <p:spPr bwMode="auto">
          <a:xfrm rot="10800000" flipH="1" flipV="1">
            <a:off x="8255000" y="4427538"/>
            <a:ext cx="69056" cy="616743"/>
          </a:xfrm>
          <a:prstGeom prst="bentConnector4">
            <a:avLst>
              <a:gd name="adj1" fmla="val -331036"/>
              <a:gd name="adj2" fmla="val 6274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7" name="Elbow Connector 74"/>
          <p:cNvCxnSpPr>
            <a:cxnSpLocks noChangeShapeType="1"/>
            <a:stCxn id="2203" idx="3"/>
            <a:endCxn id="15392" idx="1"/>
          </p:cNvCxnSpPr>
          <p:nvPr/>
        </p:nvCxnSpPr>
        <p:spPr bwMode="auto">
          <a:xfrm>
            <a:off x="9321801" y="4427538"/>
            <a:ext cx="303213" cy="68262"/>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8" name="Elbow Connector 77"/>
          <p:cNvCxnSpPr>
            <a:cxnSpLocks noChangeShapeType="1"/>
            <a:endCxn id="15393" idx="2"/>
          </p:cNvCxnSpPr>
          <p:nvPr/>
        </p:nvCxnSpPr>
        <p:spPr bwMode="auto">
          <a:xfrm rot="5400000" flipH="1" flipV="1">
            <a:off x="9906000" y="3962400"/>
            <a:ext cx="304800" cy="152400"/>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49" name="Elbow Connector 80"/>
          <p:cNvCxnSpPr>
            <a:cxnSpLocks noChangeShapeType="1"/>
            <a:stCxn id="2203" idx="0"/>
            <a:endCxn id="3171" idx="2"/>
          </p:cNvCxnSpPr>
          <p:nvPr/>
        </p:nvCxnSpPr>
        <p:spPr bwMode="auto">
          <a:xfrm rot="16200000" flipV="1">
            <a:off x="8308976" y="3790951"/>
            <a:ext cx="865187" cy="93662"/>
          </a:xfrm>
          <a:prstGeom prst="bentConnector3">
            <a:avLst>
              <a:gd name="adj1" fmla="val 50000"/>
            </a:avLst>
          </a:prstGeom>
          <a:noFill/>
          <a:ln w="19050">
            <a:solidFill>
              <a:schemeClr val="tx1"/>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52" name="AutoShape 3"/>
          <p:cNvSpPr>
            <a:spLocks noChangeArrowheads="1"/>
          </p:cNvSpPr>
          <p:nvPr/>
        </p:nvSpPr>
        <p:spPr bwMode="auto">
          <a:xfrm>
            <a:off x="8153400" y="6172200"/>
            <a:ext cx="914400" cy="609600"/>
          </a:xfrm>
          <a:prstGeom prst="flowChartAlternateProcess">
            <a:avLst/>
          </a:prstGeom>
          <a:solidFill>
            <a:schemeClr val="bg2">
              <a:lumMod val="60000"/>
              <a:lumOff val="40000"/>
            </a:schemeClr>
          </a:solidFill>
          <a:ln w="9525">
            <a:solidFill>
              <a:schemeClr val="tx1"/>
            </a:solidFill>
            <a:miter lim="800000"/>
            <a:headEnd/>
            <a:tailEnd/>
          </a:ln>
        </p:spPr>
        <p:txBody>
          <a:bodyPr wrap="none" anchor="ct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algn="ctr" eaLnBrk="0" fontAlgn="base" hangingPunct="0">
              <a:spcBef>
                <a:spcPct val="0"/>
              </a:spcBef>
              <a:spcAft>
                <a:spcPct val="0"/>
              </a:spcAft>
              <a:defRPr/>
            </a:pPr>
            <a:r>
              <a:rPr lang="en-US" altLang="en-US" sz="1200" b="1" dirty="0">
                <a:solidFill>
                  <a:srgbClr val="000000"/>
                </a:solidFill>
                <a:latin typeface="Arial Narrow" panose="020B0606020202030204" pitchFamily="34" charset="0"/>
              </a:rPr>
              <a:t>CKwriter</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Generate </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C-smithed</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Camera kernel</a:t>
            </a:r>
          </a:p>
        </p:txBody>
      </p:sp>
      <p:sp>
        <p:nvSpPr>
          <p:cNvPr id="3153" name="AutoShape 3"/>
          <p:cNvSpPr>
            <a:spLocks noChangeArrowheads="1"/>
          </p:cNvSpPr>
          <p:nvPr/>
        </p:nvSpPr>
        <p:spPr bwMode="auto">
          <a:xfrm>
            <a:off x="9144000" y="6172200"/>
            <a:ext cx="914400" cy="609600"/>
          </a:xfrm>
          <a:prstGeom prst="flowChartAlternateProcess">
            <a:avLst/>
          </a:prstGeom>
          <a:solidFill>
            <a:schemeClr val="bg2">
              <a:lumMod val="60000"/>
              <a:lumOff val="40000"/>
            </a:schemeClr>
          </a:solidFill>
          <a:ln w="9525">
            <a:solidFill>
              <a:schemeClr val="tx1"/>
            </a:solidFill>
            <a:miter lim="800000"/>
            <a:headEnd/>
            <a:tailEnd/>
          </a:ln>
        </p:spPr>
        <p:txBody>
          <a:bodyPr wrap="none" anchor="ct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algn="ctr" eaLnBrk="0" fontAlgn="base" hangingPunct="0">
              <a:spcBef>
                <a:spcPct val="0"/>
              </a:spcBef>
              <a:spcAft>
                <a:spcPct val="0"/>
              </a:spcAft>
              <a:defRPr/>
            </a:pPr>
            <a:r>
              <a:rPr lang="en-US" altLang="en-US" sz="1200" b="1" dirty="0">
                <a:solidFill>
                  <a:srgbClr val="000000"/>
                </a:solidFill>
                <a:latin typeface="Arial Narrow" panose="020B0606020202030204" pitchFamily="34" charset="0"/>
              </a:rPr>
              <a:t>SPKwriter</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Generate </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C-smithed</a:t>
            </a:r>
          </a:p>
          <a:p>
            <a:pPr algn="ctr" eaLnBrk="0" fontAlgn="base" hangingPunct="0">
              <a:spcBef>
                <a:spcPct val="0"/>
              </a:spcBef>
              <a:spcAft>
                <a:spcPct val="0"/>
              </a:spcAft>
              <a:defRPr/>
            </a:pPr>
            <a:r>
              <a:rPr lang="en-US" altLang="en-US" sz="900" dirty="0">
                <a:solidFill>
                  <a:srgbClr val="000000"/>
                </a:solidFill>
                <a:latin typeface="Arial Narrow" panose="020B0606020202030204" pitchFamily="34" charset="0"/>
              </a:rPr>
              <a:t>Spacecraft-kernel</a:t>
            </a:r>
          </a:p>
        </p:txBody>
      </p:sp>
      <p:cxnSp>
        <p:nvCxnSpPr>
          <p:cNvPr id="8" name="Straight Arrow Connector 242"/>
          <p:cNvCxnSpPr>
            <a:cxnSpLocks noChangeShapeType="1"/>
          </p:cNvCxnSpPr>
          <p:nvPr/>
        </p:nvCxnSpPr>
        <p:spPr bwMode="auto">
          <a:xfrm>
            <a:off x="5226050" y="1196975"/>
            <a:ext cx="190500" cy="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438" name="Flowchart: Connector 247"/>
          <p:cNvSpPr>
            <a:spLocks noChangeArrowheads="1"/>
          </p:cNvSpPr>
          <p:nvPr/>
        </p:nvSpPr>
        <p:spPr bwMode="auto">
          <a:xfrm>
            <a:off x="5791200" y="6553200"/>
            <a:ext cx="152400" cy="152400"/>
          </a:xfrm>
          <a:prstGeom prst="flowChartConnector">
            <a:avLst/>
          </a:prstGeom>
          <a:solidFill>
            <a:srgbClr val="00B0F0"/>
          </a:solidFill>
          <a:ln w="9525">
            <a:solidFill>
              <a:schemeClr val="tx1"/>
            </a:solidFill>
            <a:round/>
            <a:headEnd/>
            <a:tailEnd/>
          </a:ln>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endParaRPr lang="en-US" altLang="en-US" dirty="0">
              <a:solidFill>
                <a:srgbClr val="000000"/>
              </a:solidFill>
              <a:latin typeface="Arial Narrow" panose="020B0606020202030204" pitchFamily="34" charset="0"/>
            </a:endParaRPr>
          </a:p>
        </p:txBody>
      </p:sp>
      <p:cxnSp>
        <p:nvCxnSpPr>
          <p:cNvPr id="3154" name="Straight Connector 252"/>
          <p:cNvCxnSpPr>
            <a:cxnSpLocks noChangeShapeType="1"/>
          </p:cNvCxnSpPr>
          <p:nvPr/>
        </p:nvCxnSpPr>
        <p:spPr bwMode="auto">
          <a:xfrm>
            <a:off x="6640513" y="3581400"/>
            <a:ext cx="0" cy="30607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440" name="AutoShape 25"/>
          <p:cNvSpPr>
            <a:spLocks noChangeArrowheads="1"/>
          </p:cNvSpPr>
          <p:nvPr/>
        </p:nvSpPr>
        <p:spPr bwMode="auto">
          <a:xfrm>
            <a:off x="6888163" y="5943600"/>
            <a:ext cx="762000" cy="762000"/>
          </a:xfrm>
          <a:prstGeom prst="bevel">
            <a:avLst>
              <a:gd name="adj" fmla="val 12500"/>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QMOS</a:t>
            </a:r>
          </a:p>
          <a:p>
            <a:pPr algn="ctr" eaLnBrk="0" fontAlgn="base" hangingPunct="0">
              <a:spcBef>
                <a:spcPct val="0"/>
              </a:spcBef>
              <a:spcAft>
                <a:spcPct val="0"/>
              </a:spcAft>
            </a:pPr>
            <a:r>
              <a:rPr lang="en-US" altLang="en-US" sz="800" dirty="0">
                <a:solidFill>
                  <a:srgbClr val="000000"/>
                </a:solidFill>
                <a:latin typeface="Arial Narrow" panose="020B0606020202030204" pitchFamily="34" charset="0"/>
              </a:rPr>
              <a:t>Display</a:t>
            </a:r>
          </a:p>
          <a:p>
            <a:pPr algn="ctr" eaLnBrk="0" fontAlgn="base" hangingPunct="0">
              <a:spcBef>
                <a:spcPct val="0"/>
              </a:spcBef>
              <a:spcAft>
                <a:spcPct val="0"/>
              </a:spcAft>
            </a:pPr>
            <a:r>
              <a:rPr lang="en-US" altLang="en-US" sz="800" dirty="0">
                <a:solidFill>
                  <a:srgbClr val="000000"/>
                </a:solidFill>
                <a:latin typeface="Arial Narrow" panose="020B0606020202030204" pitchFamily="34" charset="0"/>
              </a:rPr>
              <a:t>Network</a:t>
            </a:r>
          </a:p>
          <a:p>
            <a:pPr algn="ctr" eaLnBrk="0" fontAlgn="base" hangingPunct="0">
              <a:spcBef>
                <a:spcPct val="0"/>
              </a:spcBef>
              <a:spcAft>
                <a:spcPct val="0"/>
              </a:spcAft>
            </a:pPr>
            <a:r>
              <a:rPr lang="en-US" altLang="en-US" sz="800" dirty="0">
                <a:solidFill>
                  <a:srgbClr val="000000"/>
                </a:solidFill>
                <a:latin typeface="Arial Narrow" panose="020B0606020202030204" pitchFamily="34" charset="0"/>
              </a:rPr>
              <a:t>Points</a:t>
            </a:r>
          </a:p>
        </p:txBody>
      </p:sp>
      <p:sp>
        <p:nvSpPr>
          <p:cNvPr id="15441" name="AutoShape 25"/>
          <p:cNvSpPr>
            <a:spLocks noChangeArrowheads="1"/>
          </p:cNvSpPr>
          <p:nvPr/>
        </p:nvSpPr>
        <p:spPr bwMode="auto">
          <a:xfrm>
            <a:off x="5429250" y="38100"/>
            <a:ext cx="819150" cy="800100"/>
          </a:xfrm>
          <a:prstGeom prst="bevel">
            <a:avLst>
              <a:gd name="adj" fmla="val 12500"/>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CnetEditor</a:t>
            </a:r>
          </a:p>
          <a:p>
            <a:pPr algn="ctr" eaLnBrk="0" fontAlgn="base" hangingPunct="0">
              <a:spcBef>
                <a:spcPct val="0"/>
              </a:spcBef>
              <a:spcAft>
                <a:spcPct val="0"/>
              </a:spcAft>
            </a:pPr>
            <a:r>
              <a:rPr lang="en-US" altLang="en-US" sz="800" dirty="0">
                <a:solidFill>
                  <a:srgbClr val="000000"/>
                </a:solidFill>
                <a:latin typeface="Arial Narrow" panose="020B0606020202030204" pitchFamily="34" charset="0"/>
              </a:rPr>
              <a:t>Interactive Sort</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Filter, Modify</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a:t>
            </a:r>
          </a:p>
        </p:txBody>
      </p:sp>
      <p:sp>
        <p:nvSpPr>
          <p:cNvPr id="15442" name="AutoShape 3"/>
          <p:cNvSpPr>
            <a:spLocks noChangeArrowheads="1"/>
          </p:cNvSpPr>
          <p:nvPr/>
        </p:nvSpPr>
        <p:spPr bwMode="auto">
          <a:xfrm>
            <a:off x="5410200" y="9144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CnetSplit</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Separate Single </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Network</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into multiple</a:t>
            </a:r>
          </a:p>
        </p:txBody>
      </p:sp>
      <p:sp>
        <p:nvSpPr>
          <p:cNvPr id="15443" name="AutoShape 3"/>
          <p:cNvSpPr>
            <a:spLocks noChangeArrowheads="1"/>
          </p:cNvSpPr>
          <p:nvPr/>
        </p:nvSpPr>
        <p:spPr bwMode="auto">
          <a:xfrm>
            <a:off x="5410200" y="16002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CnetMerge</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Merge Separate</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Networks into a</a:t>
            </a:r>
          </a:p>
          <a:p>
            <a:pPr algn="ctr" eaLnBrk="0" fontAlgn="base" hangingPunct="0">
              <a:spcBef>
                <a:spcPct val="0"/>
              </a:spcBef>
              <a:spcAft>
                <a:spcPct val="0"/>
              </a:spcAft>
            </a:pPr>
            <a:r>
              <a:rPr lang="en-US" altLang="en-US" sz="1000" dirty="0">
                <a:solidFill>
                  <a:srgbClr val="000000"/>
                </a:solidFill>
                <a:latin typeface="Arial Narrow" panose="020B0606020202030204" pitchFamily="34" charset="0"/>
              </a:rPr>
              <a:t>Single Network</a:t>
            </a:r>
          </a:p>
        </p:txBody>
      </p:sp>
      <p:sp>
        <p:nvSpPr>
          <p:cNvPr id="15444" name="AutoShape 3"/>
          <p:cNvSpPr>
            <a:spLocks noChangeArrowheads="1"/>
          </p:cNvSpPr>
          <p:nvPr/>
        </p:nvSpPr>
        <p:spPr bwMode="auto">
          <a:xfrm>
            <a:off x="5410200" y="22860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err="1">
                <a:solidFill>
                  <a:srgbClr val="000000"/>
                </a:solidFill>
                <a:latin typeface="Arial Narrow" panose="020B0606020202030204" pitchFamily="34" charset="0"/>
              </a:rPr>
              <a:t>CnetRef</a:t>
            </a:r>
            <a:endParaRPr lang="en-US" altLang="en-US" sz="1200" b="1" dirty="0">
              <a:solidFill>
                <a:srgbClr val="000000"/>
              </a:solidFill>
              <a:latin typeface="Arial Narrow" panose="020B0606020202030204" pitchFamily="34" charset="0"/>
            </a:endParaRP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Establish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Reference Images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for each Point</a:t>
            </a:r>
          </a:p>
        </p:txBody>
      </p:sp>
      <p:sp>
        <p:nvSpPr>
          <p:cNvPr id="15445" name="AutoShape 3"/>
          <p:cNvSpPr>
            <a:spLocks noChangeArrowheads="1"/>
          </p:cNvSpPr>
          <p:nvPr/>
        </p:nvSpPr>
        <p:spPr bwMode="auto">
          <a:xfrm>
            <a:off x="5410200" y="29718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CnetExtract</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Create a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Sub-Network</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from a Main</a:t>
            </a:r>
          </a:p>
        </p:txBody>
      </p:sp>
      <p:sp>
        <p:nvSpPr>
          <p:cNvPr id="15446" name="AutoShape 3"/>
          <p:cNvSpPr>
            <a:spLocks noChangeArrowheads="1"/>
          </p:cNvSpPr>
          <p:nvPr/>
        </p:nvSpPr>
        <p:spPr bwMode="auto">
          <a:xfrm>
            <a:off x="5410200" y="36576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CnetEdit</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Modify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a:t>
            </a:r>
          </a:p>
        </p:txBody>
      </p:sp>
      <p:sp>
        <p:nvSpPr>
          <p:cNvPr id="15447" name="AutoShape 3"/>
          <p:cNvSpPr>
            <a:spLocks noChangeArrowheads="1"/>
          </p:cNvSpPr>
          <p:nvPr/>
        </p:nvSpPr>
        <p:spPr bwMode="auto">
          <a:xfrm>
            <a:off x="5410200" y="43434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CnetNewRadii</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Update Radius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values</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in Network</a:t>
            </a:r>
          </a:p>
        </p:txBody>
      </p:sp>
      <p:sp>
        <p:nvSpPr>
          <p:cNvPr id="15450" name="AutoShape 3"/>
          <p:cNvSpPr>
            <a:spLocks noChangeArrowheads="1"/>
          </p:cNvSpPr>
          <p:nvPr/>
        </p:nvSpPr>
        <p:spPr bwMode="auto">
          <a:xfrm>
            <a:off x="5410200" y="57150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CnetStats</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Stats on network</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Images, Points,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Msrs</a:t>
            </a:r>
          </a:p>
        </p:txBody>
      </p:sp>
      <p:sp>
        <p:nvSpPr>
          <p:cNvPr id="15451" name="AutoShape 3"/>
          <p:cNvSpPr>
            <a:spLocks noChangeArrowheads="1"/>
          </p:cNvSpPr>
          <p:nvPr/>
        </p:nvSpPr>
        <p:spPr bwMode="auto">
          <a:xfrm>
            <a:off x="6811963" y="44958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CnetBin2PVL</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Convert Binary</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 to PVL</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format</a:t>
            </a:r>
          </a:p>
        </p:txBody>
      </p:sp>
      <p:sp>
        <p:nvSpPr>
          <p:cNvPr id="15452" name="AutoShape 3"/>
          <p:cNvSpPr>
            <a:spLocks noChangeArrowheads="1"/>
          </p:cNvSpPr>
          <p:nvPr/>
        </p:nvSpPr>
        <p:spPr bwMode="auto">
          <a:xfrm>
            <a:off x="6811963" y="52578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CnetDiff</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Difference </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 Files</a:t>
            </a:r>
          </a:p>
        </p:txBody>
      </p:sp>
      <p:cxnSp>
        <p:nvCxnSpPr>
          <p:cNvPr id="3168" name="Straight Arrow Connector 115"/>
          <p:cNvCxnSpPr>
            <a:cxnSpLocks noChangeShapeType="1"/>
            <a:stCxn id="15450" idx="2"/>
          </p:cNvCxnSpPr>
          <p:nvPr/>
        </p:nvCxnSpPr>
        <p:spPr bwMode="auto">
          <a:xfrm>
            <a:off x="5867400" y="6324600"/>
            <a:ext cx="0" cy="22860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69" name="Straight Arrow Connector 124"/>
          <p:cNvCxnSpPr>
            <a:cxnSpLocks noChangeShapeType="1"/>
          </p:cNvCxnSpPr>
          <p:nvPr/>
        </p:nvCxnSpPr>
        <p:spPr bwMode="auto">
          <a:xfrm>
            <a:off x="6324600" y="327660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0" name="Straight Arrow Connector 128"/>
          <p:cNvCxnSpPr>
            <a:cxnSpLocks noChangeShapeType="1"/>
            <a:stCxn id="15443" idx="3"/>
          </p:cNvCxnSpPr>
          <p:nvPr/>
        </p:nvCxnSpPr>
        <p:spPr bwMode="auto">
          <a:xfrm>
            <a:off x="6324600" y="190500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30"/>
          <p:cNvCxnSpPr>
            <a:cxnSpLocks noChangeShapeType="1"/>
          </p:cNvCxnSpPr>
          <p:nvPr/>
        </p:nvCxnSpPr>
        <p:spPr bwMode="auto">
          <a:xfrm>
            <a:off x="6324600" y="121920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2" name="Straight Arrow Connector 267"/>
          <p:cNvCxnSpPr>
            <a:cxnSpLocks noChangeShapeType="1"/>
          </p:cNvCxnSpPr>
          <p:nvPr/>
        </p:nvCxnSpPr>
        <p:spPr bwMode="auto">
          <a:xfrm>
            <a:off x="6324600" y="259080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3" name="Straight Arrow Connector 268"/>
          <p:cNvCxnSpPr>
            <a:cxnSpLocks noChangeShapeType="1"/>
          </p:cNvCxnSpPr>
          <p:nvPr/>
        </p:nvCxnSpPr>
        <p:spPr bwMode="auto">
          <a:xfrm>
            <a:off x="6323013" y="399415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4" name="Straight Arrow Connector 269"/>
          <p:cNvCxnSpPr>
            <a:cxnSpLocks noChangeShapeType="1"/>
          </p:cNvCxnSpPr>
          <p:nvPr/>
        </p:nvCxnSpPr>
        <p:spPr bwMode="auto">
          <a:xfrm>
            <a:off x="6335713" y="4708525"/>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5" name="Straight Arrow Connector 270"/>
          <p:cNvCxnSpPr>
            <a:cxnSpLocks noChangeShapeType="1"/>
          </p:cNvCxnSpPr>
          <p:nvPr/>
        </p:nvCxnSpPr>
        <p:spPr bwMode="auto">
          <a:xfrm>
            <a:off x="6248400" y="457200"/>
            <a:ext cx="190500" cy="0"/>
          </a:xfrm>
          <a:prstGeom prst="straightConnector1">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76" name="Straight Arrow Connector 137"/>
          <p:cNvCxnSpPr>
            <a:cxnSpLocks noChangeShapeType="1"/>
          </p:cNvCxnSpPr>
          <p:nvPr/>
        </p:nvCxnSpPr>
        <p:spPr bwMode="auto">
          <a:xfrm flipH="1">
            <a:off x="6515100" y="2095500"/>
            <a:ext cx="425450" cy="14288"/>
          </a:xfrm>
          <a:prstGeom prst="straightConnector1">
            <a:avLst/>
          </a:prstGeom>
          <a:noFill/>
          <a:ln w="19050">
            <a:solidFill>
              <a:schemeClr val="tx1"/>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8" name="AutoShape 118"/>
          <p:cNvSpPr>
            <a:spLocks noChangeArrowheads="1"/>
          </p:cNvSpPr>
          <p:nvPr/>
        </p:nvSpPr>
        <p:spPr bwMode="auto">
          <a:xfrm rot="-2700000">
            <a:off x="7851776" y="4745039"/>
            <a:ext cx="182563" cy="301625"/>
          </a:xfrm>
          <a:prstGeom prst="curvedRigh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279" name="AutoShape 119"/>
          <p:cNvSpPr>
            <a:spLocks noChangeArrowheads="1"/>
          </p:cNvSpPr>
          <p:nvPr/>
        </p:nvSpPr>
        <p:spPr bwMode="auto">
          <a:xfrm rot="-2100000">
            <a:off x="9372601" y="3911601"/>
            <a:ext cx="182563" cy="301625"/>
          </a:xfrm>
          <a:prstGeom prst="curvedLef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280" name="AutoShape 119"/>
          <p:cNvSpPr>
            <a:spLocks noChangeArrowheads="1"/>
          </p:cNvSpPr>
          <p:nvPr/>
        </p:nvSpPr>
        <p:spPr bwMode="auto">
          <a:xfrm rot="-2100000">
            <a:off x="7918451" y="1625601"/>
            <a:ext cx="182563" cy="301625"/>
          </a:xfrm>
          <a:prstGeom prst="curvedLef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281" name="AutoShape 118"/>
          <p:cNvSpPr>
            <a:spLocks noChangeArrowheads="1"/>
          </p:cNvSpPr>
          <p:nvPr/>
        </p:nvSpPr>
        <p:spPr bwMode="auto">
          <a:xfrm rot="-2700000">
            <a:off x="6861176" y="2459039"/>
            <a:ext cx="182563" cy="301625"/>
          </a:xfrm>
          <a:prstGeom prst="curvedRigh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282" name="AutoShape 119"/>
          <p:cNvSpPr>
            <a:spLocks noChangeArrowheads="1"/>
          </p:cNvSpPr>
          <p:nvPr/>
        </p:nvSpPr>
        <p:spPr bwMode="auto">
          <a:xfrm rot="-2100000">
            <a:off x="4929188" y="1403351"/>
            <a:ext cx="182562" cy="301625"/>
          </a:xfrm>
          <a:prstGeom prst="curvedLeftArrow">
            <a:avLst>
              <a:gd name="adj1" fmla="val 33044"/>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sp>
        <p:nvSpPr>
          <p:cNvPr id="283" name="AutoShape 118"/>
          <p:cNvSpPr>
            <a:spLocks noChangeArrowheads="1"/>
          </p:cNvSpPr>
          <p:nvPr/>
        </p:nvSpPr>
        <p:spPr bwMode="auto">
          <a:xfrm rot="-2700000">
            <a:off x="3927476" y="2192339"/>
            <a:ext cx="182563" cy="301625"/>
          </a:xfrm>
          <a:prstGeom prst="curvedRigh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Narrow" panose="020B0606020202030204" pitchFamily="34" charset="0"/>
              <a:ea typeface="ＭＳ Ｐゴシック" charset="0"/>
            </a:endParaRPr>
          </a:p>
        </p:txBody>
      </p:sp>
      <p:cxnSp>
        <p:nvCxnSpPr>
          <p:cNvPr id="3183" name="Straight Arrow Connector 284"/>
          <p:cNvCxnSpPr>
            <a:cxnSpLocks noChangeShapeType="1"/>
          </p:cNvCxnSpPr>
          <p:nvPr/>
        </p:nvCxnSpPr>
        <p:spPr bwMode="auto">
          <a:xfrm flipH="1">
            <a:off x="7510464" y="3352800"/>
            <a:ext cx="795337" cy="0"/>
          </a:xfrm>
          <a:prstGeom prst="straightConnector1">
            <a:avLst/>
          </a:prstGeom>
          <a:noFill/>
          <a:ln w="19050">
            <a:solidFill>
              <a:schemeClr val="tx1"/>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84" name="Elbow Connector 144"/>
          <p:cNvCxnSpPr>
            <a:cxnSpLocks noChangeShapeType="1"/>
          </p:cNvCxnSpPr>
          <p:nvPr/>
        </p:nvCxnSpPr>
        <p:spPr bwMode="auto">
          <a:xfrm rot="16200000" flipH="1">
            <a:off x="8092282" y="5471319"/>
            <a:ext cx="1371600" cy="30163"/>
          </a:xfrm>
          <a:prstGeom prst="bentConnector3">
            <a:avLst>
              <a:gd name="adj1" fmla="val 50000"/>
            </a:avLst>
          </a:prstGeom>
          <a:noFill/>
          <a:ln w="25400">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85" name="Elbow Connector 149"/>
          <p:cNvCxnSpPr>
            <a:cxnSpLocks noChangeShapeType="1"/>
            <a:endCxn id="15385" idx="5"/>
          </p:cNvCxnSpPr>
          <p:nvPr/>
        </p:nvCxnSpPr>
        <p:spPr bwMode="auto">
          <a:xfrm>
            <a:off x="8897939" y="4876800"/>
            <a:ext cx="808037" cy="609600"/>
          </a:xfrm>
          <a:prstGeom prst="bentConnector3">
            <a:avLst>
              <a:gd name="adj1" fmla="val 50000"/>
            </a:avLst>
          </a:prstGeom>
          <a:noFill/>
          <a:ln w="25400">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86" name="Elbow Connector 151"/>
          <p:cNvCxnSpPr>
            <a:cxnSpLocks noChangeShapeType="1"/>
          </p:cNvCxnSpPr>
          <p:nvPr/>
        </p:nvCxnSpPr>
        <p:spPr bwMode="auto">
          <a:xfrm rot="16200000" flipH="1">
            <a:off x="8458201" y="5186363"/>
            <a:ext cx="1371600" cy="600075"/>
          </a:xfrm>
          <a:prstGeom prst="bentConnector3">
            <a:avLst>
              <a:gd name="adj1" fmla="val 50000"/>
            </a:avLst>
          </a:prstGeom>
          <a:noFill/>
          <a:ln w="25400">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87" name="Elbow Connector 160"/>
          <p:cNvCxnSpPr>
            <a:cxnSpLocks noChangeShapeType="1"/>
          </p:cNvCxnSpPr>
          <p:nvPr/>
        </p:nvCxnSpPr>
        <p:spPr bwMode="auto">
          <a:xfrm rot="10800000" flipV="1">
            <a:off x="9131301" y="3675063"/>
            <a:ext cx="530225" cy="609600"/>
          </a:xfrm>
          <a:prstGeom prst="bentConnector2">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473" name="AutoShape 297"/>
          <p:cNvSpPr>
            <a:spLocks noChangeArrowheads="1"/>
          </p:cNvSpPr>
          <p:nvPr/>
        </p:nvSpPr>
        <p:spPr bwMode="auto">
          <a:xfrm>
            <a:off x="3581400" y="3429000"/>
            <a:ext cx="838200" cy="762000"/>
          </a:xfrm>
          <a:prstGeom prst="parallelogram">
            <a:avLst>
              <a:gd name="adj" fmla="val 27500"/>
            </a:avLst>
          </a:prstGeom>
          <a:pattFill prst="pct60">
            <a:fgClr>
              <a:srgbClr val="C0C0C0"/>
            </a:fgClr>
            <a:bgClr>
              <a:schemeClr val="bg1"/>
            </a:bgClr>
          </a:patt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dirty="0">
                <a:solidFill>
                  <a:srgbClr val="000000"/>
                </a:solidFill>
                <a:latin typeface="Arial Narrow" panose="020B0606020202030204" pitchFamily="34" charset="0"/>
              </a:rPr>
              <a:t>Images</a:t>
            </a:r>
          </a:p>
        </p:txBody>
      </p:sp>
      <p:pic>
        <p:nvPicPr>
          <p:cNvPr id="15474" name="Picture 111" descr="MC900083153[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3226" y="4762500"/>
            <a:ext cx="447675"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75" name="Picture 143" descr="MP900433076[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09800" y="4724400"/>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191" name="Elbow Connector 29"/>
          <p:cNvCxnSpPr>
            <a:cxnSpLocks noChangeShapeType="1"/>
            <a:endCxn id="3085" idx="1"/>
          </p:cNvCxnSpPr>
          <p:nvPr/>
        </p:nvCxnSpPr>
        <p:spPr bwMode="auto">
          <a:xfrm rot="5400000" flipH="1" flipV="1">
            <a:off x="1814514" y="3260726"/>
            <a:ext cx="376237" cy="214313"/>
          </a:xfrm>
          <a:prstGeom prst="bentConnector2">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0" name="Text Box 92"/>
          <p:cNvSpPr txBox="1">
            <a:spLocks noChangeArrowheads="1"/>
          </p:cNvSpPr>
          <p:nvPr/>
        </p:nvSpPr>
        <p:spPr bwMode="auto">
          <a:xfrm>
            <a:off x="1983581" y="2473325"/>
            <a:ext cx="1671638"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0" fontAlgn="base" hangingPunct="0">
              <a:spcBef>
                <a:spcPct val="0"/>
              </a:spcBef>
              <a:spcAft>
                <a:spcPct val="0"/>
              </a:spcAft>
              <a:defRPr/>
            </a:pPr>
            <a:r>
              <a:rPr lang="en-US" sz="900" b="1" dirty="0">
                <a:solidFill>
                  <a:srgbClr val="000000"/>
                </a:solidFill>
                <a:latin typeface="Arial Narrow" panose="020B0606020202030204" pitchFamily="34" charset="0"/>
              </a:rPr>
              <a:t>Data Prep; know your data</a:t>
            </a:r>
          </a:p>
        </p:txBody>
      </p:sp>
      <p:sp>
        <p:nvSpPr>
          <p:cNvPr id="131" name="Text Box 92"/>
          <p:cNvSpPr txBox="1">
            <a:spLocks noChangeArrowheads="1"/>
          </p:cNvSpPr>
          <p:nvPr/>
        </p:nvSpPr>
        <p:spPr bwMode="auto">
          <a:xfrm>
            <a:off x="2438400" y="194102"/>
            <a:ext cx="1906058" cy="415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0" fontAlgn="base" hangingPunct="0">
              <a:spcBef>
                <a:spcPct val="0"/>
              </a:spcBef>
              <a:spcAft>
                <a:spcPct val="0"/>
              </a:spcAft>
              <a:defRPr/>
            </a:pPr>
            <a:r>
              <a:rPr lang="en-US" sz="1000" b="1" dirty="0">
                <a:solidFill>
                  <a:srgbClr val="000000"/>
                </a:solidFill>
                <a:latin typeface="Arial Narrow" panose="020B0606020202030204" pitchFamily="34" charset="0"/>
              </a:rPr>
              <a:t>Initial Control Net</a:t>
            </a:r>
          </a:p>
          <a:p>
            <a:pPr algn="ctr" eaLnBrk="0" fontAlgn="base" hangingPunct="0">
              <a:spcBef>
                <a:spcPct val="0"/>
              </a:spcBef>
              <a:spcAft>
                <a:spcPct val="0"/>
              </a:spcAft>
              <a:defRPr/>
            </a:pPr>
            <a:r>
              <a:rPr lang="en-US" sz="1100" b="1" i="1" dirty="0">
                <a:solidFill>
                  <a:srgbClr val="0066CC"/>
                </a:solidFill>
                <a:latin typeface="Arial Narrow" panose="020B0606020202030204" pitchFamily="34" charset="0"/>
              </a:rPr>
              <a:t>Path 1 </a:t>
            </a:r>
            <a:r>
              <a:rPr lang="en-US" sz="1100" b="1" dirty="0">
                <a:solidFill>
                  <a:srgbClr val="0066CC"/>
                </a:solidFill>
                <a:latin typeface="Arial Narrow" panose="020B0606020202030204" pitchFamily="34" charset="0"/>
              </a:rPr>
              <a:t>– by image overlap</a:t>
            </a:r>
          </a:p>
        </p:txBody>
      </p:sp>
      <p:sp>
        <p:nvSpPr>
          <p:cNvPr id="132" name="Text Box 92"/>
          <p:cNvSpPr txBox="1">
            <a:spLocks noChangeArrowheads="1"/>
          </p:cNvSpPr>
          <p:nvPr/>
        </p:nvSpPr>
        <p:spPr bwMode="auto">
          <a:xfrm>
            <a:off x="2559620" y="4215825"/>
            <a:ext cx="1555181" cy="415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0" fontAlgn="base" hangingPunct="0">
              <a:spcBef>
                <a:spcPct val="0"/>
              </a:spcBef>
              <a:spcAft>
                <a:spcPct val="0"/>
              </a:spcAft>
              <a:defRPr/>
            </a:pPr>
            <a:r>
              <a:rPr lang="en-US" sz="1000" b="1" dirty="0">
                <a:solidFill>
                  <a:srgbClr val="000000"/>
                </a:solidFill>
                <a:latin typeface="Arial Narrow" panose="020B0606020202030204" pitchFamily="34" charset="0"/>
              </a:rPr>
              <a:t>Initial Control Net</a:t>
            </a:r>
          </a:p>
          <a:p>
            <a:pPr algn="ctr" eaLnBrk="0" fontAlgn="base" hangingPunct="0">
              <a:spcBef>
                <a:spcPct val="0"/>
              </a:spcBef>
              <a:spcAft>
                <a:spcPct val="0"/>
              </a:spcAft>
              <a:defRPr/>
            </a:pPr>
            <a:r>
              <a:rPr lang="en-US" sz="1100" b="1" i="1" dirty="0">
                <a:solidFill>
                  <a:srgbClr val="0066CC"/>
                </a:solidFill>
                <a:latin typeface="Arial Narrow" panose="020B0606020202030204" pitchFamily="34" charset="0"/>
              </a:rPr>
              <a:t>Path 2</a:t>
            </a:r>
            <a:r>
              <a:rPr lang="en-US" sz="1100" b="1" dirty="0">
                <a:solidFill>
                  <a:srgbClr val="0066CC"/>
                </a:solidFill>
                <a:latin typeface="Arial Narrow" panose="020B0606020202030204" pitchFamily="34" charset="0"/>
              </a:rPr>
              <a:t> – by grid spacing</a:t>
            </a:r>
          </a:p>
        </p:txBody>
      </p:sp>
      <p:sp>
        <p:nvSpPr>
          <p:cNvPr id="126" name="AutoShape 3"/>
          <p:cNvSpPr>
            <a:spLocks noChangeArrowheads="1"/>
          </p:cNvSpPr>
          <p:nvPr/>
        </p:nvSpPr>
        <p:spPr bwMode="auto">
          <a:xfrm>
            <a:off x="6840538" y="3733800"/>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CnetCheck</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Network Quality</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Control</a:t>
            </a:r>
          </a:p>
        </p:txBody>
      </p:sp>
      <p:sp>
        <p:nvSpPr>
          <p:cNvPr id="127" name="AutoShape 3"/>
          <p:cNvSpPr>
            <a:spLocks noChangeArrowheads="1"/>
          </p:cNvSpPr>
          <p:nvPr/>
        </p:nvSpPr>
        <p:spPr bwMode="auto">
          <a:xfrm>
            <a:off x="5451475" y="5004911"/>
            <a:ext cx="914400" cy="609600"/>
          </a:xfrm>
          <a:prstGeom prst="flowChartAlternateProcess">
            <a:avLst/>
          </a:prstGeom>
          <a:solidFill>
            <a:srgbClr val="00B0F0"/>
          </a:solidFill>
          <a:ln w="9525">
            <a:solidFill>
              <a:schemeClr val="tx1"/>
            </a:solidFill>
            <a:miter lim="800000"/>
            <a:headEnd/>
            <a:tailEnd/>
          </a:ln>
        </p:spPr>
        <p:txBody>
          <a:bodyPr wrap="none" anchor="ct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200" b="1" dirty="0">
                <a:solidFill>
                  <a:srgbClr val="000000"/>
                </a:solidFill>
                <a:latin typeface="Arial Narrow" panose="020B0606020202030204" pitchFamily="34" charset="0"/>
              </a:rPr>
              <a:t>CnetTable</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Campt information</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Based on network</a:t>
            </a:r>
          </a:p>
          <a:p>
            <a:pPr algn="ctr" eaLnBrk="0" fontAlgn="base" hangingPunct="0">
              <a:spcBef>
                <a:spcPct val="0"/>
              </a:spcBef>
              <a:spcAft>
                <a:spcPct val="0"/>
              </a:spcAft>
            </a:pPr>
            <a:r>
              <a:rPr lang="en-US" altLang="en-US" sz="900" dirty="0">
                <a:solidFill>
                  <a:srgbClr val="000000"/>
                </a:solidFill>
                <a:latin typeface="Arial Narrow" panose="020B0606020202030204" pitchFamily="34" charset="0"/>
              </a:rPr>
              <a:t>Points and Msrs</a:t>
            </a:r>
          </a:p>
        </p:txBody>
      </p:sp>
      <p:cxnSp>
        <p:nvCxnSpPr>
          <p:cNvPr id="124" name="Elbow Connector 3148"/>
          <p:cNvCxnSpPr>
            <a:cxnSpLocks noChangeShapeType="1"/>
            <a:endCxn id="15368" idx="2"/>
          </p:cNvCxnSpPr>
          <p:nvPr/>
        </p:nvCxnSpPr>
        <p:spPr bwMode="auto">
          <a:xfrm rot="5400000" flipH="1" flipV="1">
            <a:off x="3758618" y="2704154"/>
            <a:ext cx="1231535" cy="242831"/>
          </a:xfrm>
          <a:prstGeom prst="bentConnector3">
            <a:avLst>
              <a:gd name="adj1" fmla="val 50000"/>
            </a:avLst>
          </a:prstGeom>
          <a:noFill/>
          <a:ln w="19050">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8" name="Title 1"/>
          <p:cNvSpPr>
            <a:spLocks/>
          </p:cNvSpPr>
          <p:nvPr/>
        </p:nvSpPr>
        <p:spPr bwMode="auto">
          <a:xfrm>
            <a:off x="7716204" y="171450"/>
            <a:ext cx="2189796" cy="285750"/>
          </a:xfrm>
          <a:prstGeom prst="rect">
            <a:avLst/>
          </a:prstGeom>
          <a:noFill/>
          <a:ln w="9525">
            <a:solidFill>
              <a:srgbClr val="000080"/>
            </a:solidFill>
            <a:miter lim="800000"/>
            <a:headEnd/>
            <a:tailEnd/>
          </a:ln>
          <a:extLst>
            <a:ext uri="{909E8E84-426E-40dd-AFC4-6F175D3DCCD1}">
              <a14:hiddenFill xmlns:a14="http://schemas.microsoft.com/office/drawing/2010/main" xmlns="">
                <a:solidFill>
                  <a:srgbClr val="FFFFFF"/>
                </a:solidFill>
              </a14:hiddenFill>
            </a:ext>
          </a:extLst>
        </p:spPr>
        <p:txBody>
          <a:bodyPr wrap="none" anchor="b"/>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fontAlgn="base">
              <a:spcBef>
                <a:spcPct val="0"/>
              </a:spcBef>
              <a:spcAft>
                <a:spcPct val="0"/>
              </a:spcAft>
            </a:pPr>
            <a:r>
              <a:rPr lang="en-US" altLang="en-US" sz="1600" dirty="0">
                <a:solidFill>
                  <a:srgbClr val="000000"/>
                </a:solidFill>
                <a:latin typeface="Arial Narrow" panose="020B0606020202030204" pitchFamily="34" charset="0"/>
              </a:rPr>
              <a:t>ISIS3 Photogrammetry</a:t>
            </a:r>
          </a:p>
        </p:txBody>
      </p:sp>
    </p:spTree>
    <p:extLst>
      <p:ext uri="{BB962C8B-B14F-4D97-AF65-F5344CB8AC3E}">
        <p14:creationId xmlns:p14="http://schemas.microsoft.com/office/powerpoint/2010/main" val="1614638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18"/>
          <p:cNvSpPr txBox="1">
            <a:spLocks noChangeArrowheads="1"/>
          </p:cNvSpPr>
          <p:nvPr/>
        </p:nvSpPr>
        <p:spPr bwMode="auto">
          <a:xfrm>
            <a:off x="1828800" y="685801"/>
            <a:ext cx="8610600" cy="2400657"/>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eaLnBrk="0" fontAlgn="base" hangingPunct="0">
              <a:spcBef>
                <a:spcPct val="0"/>
              </a:spcBef>
              <a:spcAft>
                <a:spcPct val="0"/>
              </a:spcAft>
            </a:pPr>
            <a:r>
              <a:rPr lang="en-US" altLang="ja-JP" sz="1400" b="1" dirty="0">
                <a:solidFill>
                  <a:srgbClr val="0066CC"/>
                </a:solidFill>
                <a:latin typeface="Arial Narrow" panose="020B0606020202030204" pitchFamily="34" charset="0"/>
              </a:rPr>
              <a:t>FIRST:  Know your data!</a:t>
            </a:r>
            <a:endParaRPr lang="en-US" sz="1200" i="1" dirty="0">
              <a:solidFill>
                <a:srgbClr val="0066CC"/>
              </a:solidFill>
              <a:latin typeface="Arial Narrow" panose="020B0606020202030204" pitchFamily="34" charset="0"/>
            </a:endParaRP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camstats</a:t>
            </a:r>
            <a:r>
              <a:rPr lang="en-US" sz="1400" dirty="0">
                <a:solidFill>
                  <a:srgbClr val="0066CC"/>
                </a:solidFill>
                <a:latin typeface="Arial Narrow" panose="020B0606020202030204" pitchFamily="34" charset="0"/>
              </a:rPr>
              <a:t> </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0066CC"/>
                </a:solidFill>
                <a:latin typeface="Arial Narrow" panose="020B0606020202030204" pitchFamily="34" charset="0"/>
              </a:rPr>
              <a:t>camera statistics for a single image or all images</a:t>
            </a:r>
          </a:p>
          <a:p>
            <a:pPr marL="1200150" lvl="2" indent="-285750" eaLnBrk="0" fontAlgn="base" hangingPunct="0">
              <a:spcBef>
                <a:spcPct val="0"/>
              </a:spcBef>
              <a:spcAft>
                <a:spcPct val="0"/>
              </a:spcAft>
              <a:buFont typeface="Arial" panose="020B0604020202020204" pitchFamily="34" charset="0"/>
              <a:buChar char="•"/>
            </a:pPr>
            <a:r>
              <a:rPr lang="en-US" sz="1200" i="1" dirty="0">
                <a:solidFill>
                  <a:srgbClr val="0066CC"/>
                </a:solidFill>
                <a:latin typeface="Arial Narrow" panose="020B0606020202030204" pitchFamily="34" charset="0"/>
              </a:rPr>
              <a:t>attach=true</a:t>
            </a:r>
            <a:r>
              <a:rPr lang="en-US" sz="1200" dirty="0">
                <a:solidFill>
                  <a:srgbClr val="0066CC"/>
                </a:solidFill>
                <a:latin typeface="Arial Narrow" panose="020B0606020202030204" pitchFamily="34" charset="0"/>
              </a:rPr>
              <a:t> for </a:t>
            </a:r>
            <a:r>
              <a:rPr lang="en-US" sz="1200" i="1" dirty="0" err="1">
                <a:solidFill>
                  <a:srgbClr val="0066CC"/>
                </a:solidFill>
                <a:latin typeface="Arial Narrow" panose="020B0606020202030204" pitchFamily="34" charset="0"/>
              </a:rPr>
              <a:t>qmos</a:t>
            </a:r>
            <a:endParaRPr lang="en-US" sz="1200" i="1" dirty="0">
              <a:solidFill>
                <a:srgbClr val="0066CC"/>
              </a:solidFill>
              <a:latin typeface="Arial Narrow" panose="020B0606020202030204" pitchFamily="34" charset="0"/>
            </a:endParaRP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0066CC"/>
                </a:solidFill>
                <a:latin typeface="Arial Narrow" panose="020B0606020202030204" pitchFamily="34" charset="0"/>
              </a:rPr>
              <a:t>Increase </a:t>
            </a:r>
            <a:r>
              <a:rPr lang="en-US" sz="1200" i="1" dirty="0" err="1">
                <a:solidFill>
                  <a:srgbClr val="0066CC"/>
                </a:solidFill>
                <a:latin typeface="Arial Narrow" panose="020B0606020202030204" pitchFamily="34" charset="0"/>
              </a:rPr>
              <a:t>linc</a:t>
            </a:r>
            <a:r>
              <a:rPr lang="en-US" sz="1200" i="1"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 &amp;</a:t>
            </a:r>
            <a:r>
              <a:rPr lang="en-US" sz="1200" i="1" dirty="0">
                <a:solidFill>
                  <a:srgbClr val="0066CC"/>
                </a:solidFill>
                <a:latin typeface="Arial Narrow" panose="020B0606020202030204" pitchFamily="34" charset="0"/>
              </a:rPr>
              <a:t> </a:t>
            </a:r>
            <a:r>
              <a:rPr lang="en-US" sz="1200" i="1" dirty="0" err="1">
                <a:solidFill>
                  <a:srgbClr val="0066CC"/>
                </a:solidFill>
                <a:latin typeface="Arial Narrow" panose="020B0606020202030204" pitchFamily="34" charset="0"/>
              </a:rPr>
              <a:t>sinc</a:t>
            </a:r>
            <a:r>
              <a:rPr lang="en-US" sz="1200" i="1"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to 10 to 100  the default = 1 (slow)</a:t>
            </a: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footprintinit</a:t>
            </a:r>
            <a:r>
              <a:rPr lang="en-US" sz="1400" i="1" dirty="0">
                <a:solidFill>
                  <a:srgbClr val="0066CC"/>
                </a:solidFill>
                <a:latin typeface="Arial Narrow" panose="020B0606020202030204" pitchFamily="34" charset="0"/>
              </a:rPr>
              <a:t> </a:t>
            </a:r>
            <a:r>
              <a:rPr lang="en-US" sz="1200" i="1" dirty="0">
                <a:solidFill>
                  <a:srgbClr val="0066CC"/>
                </a:solidFill>
                <a:latin typeface="Arial Narrow" panose="020B0606020202030204" pitchFamily="34" charset="0"/>
              </a:rPr>
              <a:t>- create polygons from images for </a:t>
            </a:r>
            <a:r>
              <a:rPr lang="en-US" sz="1200" i="1" dirty="0" err="1">
                <a:solidFill>
                  <a:srgbClr val="0066CC"/>
                </a:solidFill>
                <a:latin typeface="Arial Narrow" panose="020B0606020202030204" pitchFamily="34" charset="0"/>
              </a:rPr>
              <a:t>qmos</a:t>
            </a:r>
            <a:endParaRPr lang="en-US" sz="1200" i="1" dirty="0">
              <a:solidFill>
                <a:srgbClr val="0066CC"/>
              </a:solidFill>
              <a:latin typeface="Arial Narrow" panose="020B0606020202030204" pitchFamily="34" charset="0"/>
            </a:endParaRP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qmos</a:t>
            </a:r>
            <a:r>
              <a:rPr lang="en-US" sz="1400"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 overlaps and basic camera statistics</a:t>
            </a: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qview</a:t>
            </a:r>
            <a:r>
              <a:rPr lang="en-US" sz="1400"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 image quality, pointing quality, overlap amounts</a:t>
            </a: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mosrange</a:t>
            </a:r>
            <a:r>
              <a:rPr lang="en-US" sz="1400"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 latitude/longitude, resolution range for all images in map file format</a:t>
            </a:r>
          </a:p>
          <a:p>
            <a:pPr lvl="1" eaLnBrk="0" fontAlgn="base" hangingPunct="0">
              <a:spcBef>
                <a:spcPct val="0"/>
              </a:spcBef>
              <a:spcAft>
                <a:spcPct val="0"/>
              </a:spcAft>
              <a:buFont typeface="Wingdings" panose="05000000000000000000" pitchFamily="2" charset="2"/>
              <a:buChar char="§"/>
            </a:pPr>
            <a:r>
              <a:rPr lang="en-US" sz="1400" i="1" dirty="0" err="1">
                <a:solidFill>
                  <a:srgbClr val="0066CC"/>
                </a:solidFill>
                <a:latin typeface="Arial Narrow" panose="020B0606020202030204" pitchFamily="34" charset="0"/>
              </a:rPr>
              <a:t>caminfo</a:t>
            </a:r>
            <a:r>
              <a:rPr lang="en-US" sz="1400" dirty="0">
                <a:solidFill>
                  <a:srgbClr val="0066CC"/>
                </a:solidFill>
                <a:latin typeface="Arial Narrow" panose="020B0606020202030204" pitchFamily="34" charset="0"/>
              </a:rPr>
              <a:t> </a:t>
            </a:r>
            <a:r>
              <a:rPr lang="en-US" sz="1200" dirty="0">
                <a:solidFill>
                  <a:srgbClr val="0066CC"/>
                </a:solidFill>
                <a:latin typeface="Arial Narrow" panose="020B0606020202030204" pitchFamily="34" charset="0"/>
              </a:rPr>
              <a:t>- good for a large amount of images.  camera statistics, geometry information, DN statistics, </a:t>
            </a:r>
          </a:p>
          <a:p>
            <a:pPr marL="914400" lvl="2" indent="0" eaLnBrk="0" fontAlgn="base" hangingPunct="0">
              <a:spcBef>
                <a:spcPct val="0"/>
              </a:spcBef>
              <a:spcAft>
                <a:spcPct val="0"/>
              </a:spcAft>
            </a:pPr>
            <a:r>
              <a:rPr lang="en-US" sz="1200" dirty="0">
                <a:solidFill>
                  <a:srgbClr val="0066CC"/>
                </a:solidFill>
                <a:latin typeface="Arial Narrow" panose="020B0606020202030204" pitchFamily="34" charset="0"/>
              </a:rPr>
              <a:t>label and polygon information (in WKT format) for a single image or all images</a:t>
            </a:r>
          </a:p>
        </p:txBody>
      </p:sp>
      <p:sp>
        <p:nvSpPr>
          <p:cNvPr id="4" name="Title 3"/>
          <p:cNvSpPr>
            <a:spLocks noGrp="1"/>
          </p:cNvSpPr>
          <p:nvPr>
            <p:ph type="title"/>
          </p:nvPr>
        </p:nvSpPr>
        <p:spPr>
          <a:xfrm>
            <a:off x="2667000" y="55216"/>
            <a:ext cx="6934200" cy="381000"/>
          </a:xfrm>
        </p:spPr>
        <p:txBody>
          <a:bodyPr/>
          <a:lstStyle/>
          <a:p>
            <a:r>
              <a:rPr lang="en-US" altLang="en-US" sz="1800" b="1" dirty="0">
                <a:solidFill>
                  <a:srgbClr val="0066CC"/>
                </a:solidFill>
                <a:latin typeface="Arial Narrow" panose="020B0606020202030204" pitchFamily="34" charset="0"/>
              </a:rPr>
              <a:t>Initiating a control network involves a choice of two paths</a:t>
            </a:r>
            <a:endParaRPr lang="en-US" sz="1800" dirty="0">
              <a:latin typeface="Arial Narrow" panose="020B0606020202030204" pitchFamily="34" charset="0"/>
            </a:endParaRPr>
          </a:p>
        </p:txBody>
      </p:sp>
      <p:sp>
        <p:nvSpPr>
          <p:cNvPr id="14" name="TextBox 13"/>
          <p:cNvSpPr txBox="1"/>
          <p:nvPr/>
        </p:nvSpPr>
        <p:spPr>
          <a:xfrm>
            <a:off x="2057400" y="3505201"/>
            <a:ext cx="8212734" cy="2246769"/>
          </a:xfrm>
          <a:prstGeom prst="rect">
            <a:avLst/>
          </a:prstGeom>
          <a:noFill/>
        </p:spPr>
        <p:txBody>
          <a:bodyPr wrap="square" rtlCol="0">
            <a:spAutoFit/>
          </a:bodyPr>
          <a:lstStyle/>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Familiarity with your data regarding…</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	1) how the images overlap</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	2) range of resolution</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	3) viewing &amp; illumination conditions </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will help determine the best path for establishing your network…	</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			by image overlaps (</a:t>
            </a:r>
            <a:r>
              <a:rPr lang="en-US" sz="1600" i="1" dirty="0">
                <a:solidFill>
                  <a:srgbClr val="0066CC"/>
                </a:solidFill>
                <a:latin typeface="Arial Narrow" panose="020B0606020202030204" pitchFamily="34" charset="0"/>
                <a:ea typeface="MS PGothic" pitchFamily="34" charset="-128"/>
              </a:rPr>
              <a:t>path1</a:t>
            </a:r>
            <a:r>
              <a:rPr lang="en-US" sz="1600" dirty="0">
                <a:solidFill>
                  <a:srgbClr val="0066CC"/>
                </a:solidFill>
                <a:latin typeface="Arial Narrow" panose="020B0606020202030204" pitchFamily="34" charset="0"/>
                <a:ea typeface="MS PGothic" pitchFamily="34" charset="-128"/>
              </a:rPr>
              <a:t>)   and/or </a:t>
            </a:r>
          </a:p>
          <a:p>
            <a:pPr eaLnBrk="0" fontAlgn="base" hangingPunct="0">
              <a:spcBef>
                <a:spcPct val="0"/>
              </a:spcBef>
              <a:spcAft>
                <a:spcPct val="0"/>
              </a:spcAft>
            </a:pPr>
            <a:r>
              <a:rPr lang="en-US" sz="1600" dirty="0">
                <a:solidFill>
                  <a:srgbClr val="0066CC"/>
                </a:solidFill>
                <a:latin typeface="Arial Narrow" panose="020B0606020202030204" pitchFamily="34" charset="0"/>
                <a:ea typeface="MS PGothic" pitchFamily="34" charset="-128"/>
              </a:rPr>
              <a:t>			by a gridded control point distribution (</a:t>
            </a:r>
            <a:r>
              <a:rPr lang="en-US" sz="1600" i="1" dirty="0">
                <a:solidFill>
                  <a:srgbClr val="0066CC"/>
                </a:solidFill>
                <a:latin typeface="Arial Narrow" panose="020B0606020202030204" pitchFamily="34" charset="0"/>
                <a:ea typeface="MS PGothic" pitchFamily="34" charset="-128"/>
              </a:rPr>
              <a:t>path2</a:t>
            </a:r>
            <a:r>
              <a:rPr lang="en-US" sz="1600" dirty="0">
                <a:solidFill>
                  <a:srgbClr val="0066CC"/>
                </a:solidFill>
                <a:latin typeface="Arial Narrow" panose="020B0606020202030204" pitchFamily="34" charset="0"/>
                <a:ea typeface="MS PGothic" pitchFamily="34" charset="-128"/>
              </a:rPr>
              <a:t>)</a:t>
            </a:r>
          </a:p>
          <a:p>
            <a:pPr eaLnBrk="0" fontAlgn="base" hangingPunct="0">
              <a:spcBef>
                <a:spcPct val="0"/>
              </a:spcBef>
              <a:spcAft>
                <a:spcPct val="0"/>
              </a:spcAft>
            </a:pPr>
            <a:endParaRPr lang="en-US" sz="1400" dirty="0">
              <a:solidFill>
                <a:srgbClr val="0066CC"/>
              </a:solidFill>
              <a:latin typeface="Arial Narrow" panose="020B0606020202030204" pitchFamily="34" charset="0"/>
              <a:ea typeface="MS PGothic" pitchFamily="34" charset="-128"/>
            </a:endParaRPr>
          </a:p>
          <a:p>
            <a:pPr eaLnBrk="0" fontAlgn="base" hangingPunct="0">
              <a:spcBef>
                <a:spcPct val="0"/>
              </a:spcBef>
              <a:spcAft>
                <a:spcPct val="0"/>
              </a:spcAft>
            </a:pPr>
            <a:r>
              <a:rPr lang="en-US" sz="1400" dirty="0">
                <a:solidFill>
                  <a:srgbClr val="0066CC"/>
                </a:solidFill>
                <a:latin typeface="Arial Narrow" panose="020B0606020202030204" pitchFamily="34" charset="0"/>
                <a:ea typeface="MS PGothic" pitchFamily="34" charset="-128"/>
              </a:rPr>
              <a:t>*</a:t>
            </a:r>
            <a:r>
              <a:rPr lang="en-US" sz="1400" i="1" dirty="0">
                <a:solidFill>
                  <a:srgbClr val="0066CC"/>
                </a:solidFill>
                <a:latin typeface="Arial Narrow" panose="020B0606020202030204" pitchFamily="34" charset="0"/>
                <a:ea typeface="MS PGothic" pitchFamily="34" charset="-128"/>
              </a:rPr>
              <a:t>There is no right or wrong method, there could be a </a:t>
            </a:r>
            <a:r>
              <a:rPr lang="en-US" sz="1400" i="1" u="sng" dirty="0">
                <a:solidFill>
                  <a:srgbClr val="0066CC"/>
                </a:solidFill>
                <a:latin typeface="Arial Narrow" panose="020B0606020202030204" pitchFamily="34" charset="0"/>
                <a:ea typeface="MS PGothic" pitchFamily="34" charset="-128"/>
              </a:rPr>
              <a:t>combination</a:t>
            </a:r>
            <a:r>
              <a:rPr lang="en-US" sz="1400" i="1" dirty="0">
                <a:solidFill>
                  <a:srgbClr val="0066CC"/>
                </a:solidFill>
                <a:latin typeface="Arial Narrow" panose="020B0606020202030204" pitchFamily="34" charset="0"/>
                <a:ea typeface="MS PGothic" pitchFamily="34" charset="-128"/>
              </a:rPr>
              <a:t> of the paths </a:t>
            </a:r>
          </a:p>
        </p:txBody>
      </p:sp>
    </p:spTree>
    <p:extLst>
      <p:ext uri="{BB962C8B-B14F-4D97-AF65-F5344CB8AC3E}">
        <p14:creationId xmlns:p14="http://schemas.microsoft.com/office/powerpoint/2010/main" val="3869812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7000" y="55216"/>
            <a:ext cx="6934200" cy="381000"/>
          </a:xfrm>
        </p:spPr>
        <p:txBody>
          <a:bodyPr/>
          <a:lstStyle/>
          <a:p>
            <a:r>
              <a:rPr lang="en-US" altLang="en-US" sz="1800" b="1" dirty="0">
                <a:solidFill>
                  <a:srgbClr val="3366CC"/>
                </a:solidFill>
                <a:latin typeface="Arial Narrow" panose="020B0606020202030204" pitchFamily="34" charset="0"/>
              </a:rPr>
              <a:t>Initiating a control network involves a choice of two paths</a:t>
            </a:r>
            <a:endParaRPr lang="en-US" sz="1800" dirty="0">
              <a:solidFill>
                <a:srgbClr val="3366CC"/>
              </a:solidFill>
              <a:latin typeface="Arial Narrow" panose="020B0606020202030204" pitchFamily="34" charset="0"/>
            </a:endParaRPr>
          </a:p>
        </p:txBody>
      </p:sp>
      <p:sp>
        <p:nvSpPr>
          <p:cNvPr id="8" name="TextBox 7"/>
          <p:cNvSpPr txBox="1"/>
          <p:nvPr/>
        </p:nvSpPr>
        <p:spPr>
          <a:xfrm>
            <a:off x="1676400" y="3810000"/>
            <a:ext cx="2001094" cy="553998"/>
          </a:xfrm>
          <a:prstGeom prst="rect">
            <a:avLst/>
          </a:prstGeom>
          <a:noFill/>
        </p:spPr>
        <p:txBody>
          <a:bodyPr wrap="square" rtlCol="0">
            <a:spAutoFit/>
          </a:bodyPr>
          <a:lstStyle/>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CTX Footprints</a:t>
            </a:r>
          </a:p>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Candidate for </a:t>
            </a:r>
            <a:r>
              <a:rPr lang="en-US" sz="1600" b="1" dirty="0">
                <a:solidFill>
                  <a:srgbClr val="205389"/>
                </a:solidFill>
                <a:latin typeface="Arial Narrow" panose="020B0606020202030204" pitchFamily="34" charset="0"/>
                <a:ea typeface="MS PGothic" pitchFamily="34" charset="-128"/>
              </a:rPr>
              <a:t>either path</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17065" y="1237488"/>
            <a:ext cx="1893864" cy="2496312"/>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33221" y="1237488"/>
            <a:ext cx="3073889" cy="2496312"/>
          </a:xfrm>
          <a:prstGeom prst="rect">
            <a:avLst/>
          </a:prstGeom>
        </p:spPr>
      </p:pic>
      <p:sp>
        <p:nvSpPr>
          <p:cNvPr id="11" name="TextBox 10"/>
          <p:cNvSpPr txBox="1"/>
          <p:nvPr/>
        </p:nvSpPr>
        <p:spPr>
          <a:xfrm>
            <a:off x="4038600" y="3810000"/>
            <a:ext cx="2514600" cy="553998"/>
          </a:xfrm>
          <a:prstGeom prst="rect">
            <a:avLst/>
          </a:prstGeom>
          <a:noFill/>
        </p:spPr>
        <p:txBody>
          <a:bodyPr wrap="square" rtlCol="0">
            <a:spAutoFit/>
          </a:bodyPr>
          <a:lstStyle/>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Messenger Flyby Footprints: </a:t>
            </a:r>
          </a:p>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Candidate for </a:t>
            </a:r>
            <a:r>
              <a:rPr lang="en-US" sz="1600" b="1" i="1" dirty="0" err="1">
                <a:solidFill>
                  <a:srgbClr val="205389"/>
                </a:solidFill>
                <a:latin typeface="Arial Narrow" panose="020B0606020202030204" pitchFamily="34" charset="0"/>
                <a:ea typeface="MS PGothic" pitchFamily="34" charset="-128"/>
              </a:rPr>
              <a:t>autoseed</a:t>
            </a:r>
            <a:r>
              <a:rPr lang="en-US" sz="1400" b="1" dirty="0">
                <a:solidFill>
                  <a:srgbClr val="205389"/>
                </a:solidFill>
                <a:latin typeface="Arial Narrow" panose="020B0606020202030204" pitchFamily="34" charset="0"/>
                <a:ea typeface="MS PGothic" pitchFamily="34" charset="-128"/>
              </a:rPr>
              <a:t> </a:t>
            </a:r>
            <a:r>
              <a:rPr lang="en-US" sz="1400" dirty="0">
                <a:solidFill>
                  <a:srgbClr val="205389"/>
                </a:solidFill>
                <a:latin typeface="Arial Narrow" panose="020B0606020202030204" pitchFamily="34" charset="0"/>
                <a:ea typeface="MS PGothic" pitchFamily="34" charset="-128"/>
              </a:rPr>
              <a:t>path </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29401" y="1237488"/>
            <a:ext cx="3975189" cy="2491522"/>
          </a:xfrm>
          <a:prstGeom prst="rect">
            <a:avLst/>
          </a:prstGeom>
        </p:spPr>
      </p:pic>
      <p:sp>
        <p:nvSpPr>
          <p:cNvPr id="13" name="TextBox 12"/>
          <p:cNvSpPr txBox="1"/>
          <p:nvPr/>
        </p:nvSpPr>
        <p:spPr>
          <a:xfrm>
            <a:off x="7315200" y="3810000"/>
            <a:ext cx="2514600" cy="553998"/>
          </a:xfrm>
          <a:prstGeom prst="rect">
            <a:avLst/>
          </a:prstGeom>
          <a:noFill/>
        </p:spPr>
        <p:txBody>
          <a:bodyPr wrap="square" rtlCol="0">
            <a:spAutoFit/>
          </a:bodyPr>
          <a:lstStyle/>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LROC NAC Polar Footprints</a:t>
            </a:r>
          </a:p>
          <a:p>
            <a:pPr eaLnBrk="0" fontAlgn="base" hangingPunct="0">
              <a:spcBef>
                <a:spcPct val="0"/>
              </a:spcBef>
              <a:spcAft>
                <a:spcPct val="0"/>
              </a:spcAft>
            </a:pPr>
            <a:r>
              <a:rPr lang="en-US" sz="1400" dirty="0">
                <a:solidFill>
                  <a:srgbClr val="205389"/>
                </a:solidFill>
                <a:latin typeface="Arial Narrow" panose="020B0606020202030204" pitchFamily="34" charset="0"/>
                <a:ea typeface="MS PGothic" pitchFamily="34" charset="-128"/>
              </a:rPr>
              <a:t>Candidate for </a:t>
            </a:r>
            <a:r>
              <a:rPr lang="en-US" sz="1600" b="1" i="1" dirty="0" err="1">
                <a:solidFill>
                  <a:srgbClr val="205389"/>
                </a:solidFill>
                <a:latin typeface="Arial Narrow" panose="020B0606020202030204" pitchFamily="34" charset="0"/>
                <a:ea typeface="MS PGothic" pitchFamily="34" charset="-128"/>
              </a:rPr>
              <a:t>seedgrid</a:t>
            </a:r>
            <a:r>
              <a:rPr lang="en-US" sz="1600" b="1" dirty="0">
                <a:solidFill>
                  <a:srgbClr val="205389"/>
                </a:solidFill>
                <a:latin typeface="Arial Narrow" panose="020B0606020202030204" pitchFamily="34" charset="0"/>
                <a:ea typeface="MS PGothic" pitchFamily="34" charset="-128"/>
              </a:rPr>
              <a:t> </a:t>
            </a:r>
            <a:r>
              <a:rPr lang="en-US" sz="1400" dirty="0">
                <a:solidFill>
                  <a:srgbClr val="205389"/>
                </a:solidFill>
                <a:latin typeface="Arial Narrow" panose="020B0606020202030204" pitchFamily="34" charset="0"/>
                <a:ea typeface="MS PGothic" pitchFamily="34" charset="-128"/>
              </a:rPr>
              <a:t>path</a:t>
            </a:r>
          </a:p>
        </p:txBody>
      </p:sp>
    </p:spTree>
    <p:extLst>
      <p:ext uri="{BB962C8B-B14F-4D97-AF65-F5344CB8AC3E}">
        <p14:creationId xmlns:p14="http://schemas.microsoft.com/office/powerpoint/2010/main" val="1933704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69276" y="2721869"/>
            <a:ext cx="3569524" cy="3786667"/>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4600" y="2721869"/>
            <a:ext cx="3569524" cy="3786667"/>
          </a:xfrm>
          <a:prstGeom prst="rect">
            <a:avLst/>
          </a:prstGeom>
        </p:spPr>
      </p:pic>
      <p:sp>
        <p:nvSpPr>
          <p:cNvPr id="5" name="TextBox 4"/>
          <p:cNvSpPr txBox="1"/>
          <p:nvPr/>
        </p:nvSpPr>
        <p:spPr>
          <a:xfrm>
            <a:off x="1813560" y="2057401"/>
            <a:ext cx="4206240" cy="954107"/>
          </a:xfrm>
          <a:prstGeom prst="rect">
            <a:avLst/>
          </a:prstGeom>
          <a:noFill/>
        </p:spPr>
        <p:txBody>
          <a:bodyPr wrap="square" rtlCol="0">
            <a:spAutoFit/>
          </a:bodyPr>
          <a:lstStyle/>
          <a:p>
            <a:pPr eaLnBrk="0" fontAlgn="base" hangingPunct="0">
              <a:spcBef>
                <a:spcPct val="0"/>
              </a:spcBef>
              <a:spcAft>
                <a:spcPct val="0"/>
              </a:spcAft>
            </a:pPr>
            <a:r>
              <a:rPr lang="en-US" sz="1600" b="1" i="1" dirty="0" err="1">
                <a:solidFill>
                  <a:srgbClr val="205389"/>
                </a:solidFill>
                <a:latin typeface="Arial" charset="0"/>
                <a:ea typeface="MS PGothic" pitchFamily="34" charset="-128"/>
              </a:rPr>
              <a:t>findimageoverlaps</a:t>
            </a:r>
            <a:endParaRPr lang="en-US" sz="1600" b="1" dirty="0">
              <a:solidFill>
                <a:srgbClr val="205389"/>
              </a:solidFill>
              <a:latin typeface="Arial" charset="0"/>
              <a:ea typeface="MS PGothic" pitchFamily="34" charset="-128"/>
            </a:endParaRPr>
          </a:p>
          <a:p>
            <a:pPr eaLnBrk="0" fontAlgn="base" hangingPunct="0">
              <a:spcBef>
                <a:spcPct val="0"/>
              </a:spcBef>
              <a:spcAft>
                <a:spcPct val="0"/>
              </a:spcAft>
            </a:pPr>
            <a:r>
              <a:rPr lang="en-US" sz="1600" b="1" i="1" dirty="0" err="1">
                <a:solidFill>
                  <a:srgbClr val="205389"/>
                </a:solidFill>
                <a:latin typeface="Arial" charset="0"/>
                <a:ea typeface="MS PGothic" pitchFamily="34" charset="-128"/>
              </a:rPr>
              <a:t>autoseed</a:t>
            </a:r>
            <a:r>
              <a:rPr lang="en-US" sz="1600" i="1" dirty="0">
                <a:solidFill>
                  <a:srgbClr val="205389"/>
                </a:solidFill>
                <a:latin typeface="Arial" charset="0"/>
                <a:ea typeface="MS PGothic" pitchFamily="34" charset="-128"/>
              </a:rPr>
              <a:t> – based on your image overlaps</a:t>
            </a:r>
            <a:endParaRPr lang="en-US" sz="1600" dirty="0">
              <a:solidFill>
                <a:srgbClr val="205389"/>
              </a:solidFill>
              <a:latin typeface="Arial" charset="0"/>
              <a:ea typeface="MS PGothic" pitchFamily="34" charset="-128"/>
            </a:endParaRPr>
          </a:p>
          <a:p>
            <a:pPr eaLnBrk="0" fontAlgn="base" hangingPunct="0">
              <a:spcBef>
                <a:spcPct val="0"/>
              </a:spcBef>
              <a:spcAft>
                <a:spcPct val="0"/>
              </a:spcAft>
            </a:pPr>
            <a:endParaRPr lang="en-US" sz="2400" dirty="0">
              <a:solidFill>
                <a:srgbClr val="205389"/>
              </a:solidFill>
              <a:latin typeface="Arial" charset="0"/>
              <a:ea typeface="MS PGothic" pitchFamily="34" charset="-128"/>
            </a:endParaRPr>
          </a:p>
        </p:txBody>
      </p:sp>
      <p:sp>
        <p:nvSpPr>
          <p:cNvPr id="6" name="TextBox 5"/>
          <p:cNvSpPr txBox="1"/>
          <p:nvPr/>
        </p:nvSpPr>
        <p:spPr>
          <a:xfrm>
            <a:off x="6324600" y="2057401"/>
            <a:ext cx="4130040" cy="584775"/>
          </a:xfrm>
          <a:prstGeom prst="rect">
            <a:avLst/>
          </a:prstGeom>
          <a:noFill/>
        </p:spPr>
        <p:txBody>
          <a:bodyPr wrap="square" rtlCol="0">
            <a:spAutoFit/>
          </a:bodyPr>
          <a:lstStyle/>
          <a:p>
            <a:pPr eaLnBrk="0" fontAlgn="base" hangingPunct="0">
              <a:spcBef>
                <a:spcPct val="0"/>
              </a:spcBef>
              <a:spcAft>
                <a:spcPct val="0"/>
              </a:spcAft>
            </a:pPr>
            <a:r>
              <a:rPr lang="en-US" sz="1600" b="1" i="1" dirty="0" err="1">
                <a:solidFill>
                  <a:srgbClr val="205389"/>
                </a:solidFill>
                <a:latin typeface="Arial" charset="0"/>
                <a:ea typeface="MS PGothic" pitchFamily="34" charset="-128"/>
              </a:rPr>
              <a:t>seedgrid</a:t>
            </a:r>
            <a:r>
              <a:rPr lang="en-US" sz="1600" i="1" dirty="0">
                <a:solidFill>
                  <a:srgbClr val="205389"/>
                </a:solidFill>
                <a:latin typeface="Arial" charset="0"/>
                <a:ea typeface="MS PGothic" pitchFamily="34" charset="-128"/>
              </a:rPr>
              <a:t> – doesn’t know a thing about your images, only the </a:t>
            </a:r>
            <a:r>
              <a:rPr lang="en-US" sz="1600" i="1" dirty="0" err="1">
                <a:solidFill>
                  <a:srgbClr val="205389"/>
                </a:solidFill>
                <a:latin typeface="Arial" charset="0"/>
                <a:ea typeface="MS PGothic" pitchFamily="34" charset="-128"/>
              </a:rPr>
              <a:t>lat</a:t>
            </a:r>
            <a:r>
              <a:rPr lang="en-US" sz="1600" i="1" dirty="0">
                <a:solidFill>
                  <a:srgbClr val="205389"/>
                </a:solidFill>
                <a:latin typeface="Arial" charset="0"/>
                <a:ea typeface="MS PGothic" pitchFamily="34" charset="-128"/>
              </a:rPr>
              <a:t>/</a:t>
            </a:r>
            <a:r>
              <a:rPr lang="en-US" sz="1600" i="1" dirty="0" err="1">
                <a:solidFill>
                  <a:srgbClr val="205389"/>
                </a:solidFill>
                <a:latin typeface="Arial" charset="0"/>
                <a:ea typeface="MS PGothic" pitchFamily="34" charset="-128"/>
              </a:rPr>
              <a:t>lon</a:t>
            </a:r>
            <a:r>
              <a:rPr lang="en-US" sz="1600" i="1" dirty="0">
                <a:solidFill>
                  <a:srgbClr val="205389"/>
                </a:solidFill>
                <a:latin typeface="Arial" charset="0"/>
                <a:ea typeface="MS PGothic" pitchFamily="34" charset="-128"/>
              </a:rPr>
              <a:t>/spacing</a:t>
            </a:r>
            <a:endParaRPr lang="en-US" sz="1600" dirty="0">
              <a:solidFill>
                <a:srgbClr val="205389"/>
              </a:solidFill>
              <a:latin typeface="Arial" charset="0"/>
              <a:ea typeface="MS PGothic" pitchFamily="34" charset="-128"/>
            </a:endParaRPr>
          </a:p>
        </p:txBody>
      </p:sp>
      <p:sp>
        <p:nvSpPr>
          <p:cNvPr id="7" name="TextBox 6"/>
          <p:cNvSpPr txBox="1"/>
          <p:nvPr/>
        </p:nvSpPr>
        <p:spPr>
          <a:xfrm>
            <a:off x="2738693" y="838201"/>
            <a:ext cx="6562215" cy="830997"/>
          </a:xfrm>
          <a:prstGeom prst="rect">
            <a:avLst/>
          </a:prstGeom>
          <a:solidFill>
            <a:schemeClr val="bg1">
              <a:lumMod val="95000"/>
            </a:schemeClr>
          </a:solidFill>
        </p:spPr>
        <p:txBody>
          <a:bodyPr wrap="square" rtlCol="0">
            <a:spAutoFit/>
          </a:bodyPr>
          <a:lstStyle/>
          <a:p>
            <a:pPr eaLnBrk="0" fontAlgn="base" hangingPunct="0">
              <a:spcBef>
                <a:spcPct val="0"/>
              </a:spcBef>
              <a:spcAft>
                <a:spcPct val="0"/>
              </a:spcAft>
            </a:pPr>
            <a:r>
              <a:rPr lang="en-US" sz="1600" dirty="0">
                <a:solidFill>
                  <a:srgbClr val="0070C0"/>
                </a:solidFill>
                <a:latin typeface="Times" pitchFamily="2" charset="0"/>
                <a:ea typeface="MS PGothic" pitchFamily="34" charset="-128"/>
              </a:rPr>
              <a:t>The initial goal is to have a sufficient distribution of control point image measures across and through the image overlaps and across your images where possible</a:t>
            </a:r>
          </a:p>
        </p:txBody>
      </p:sp>
      <p:cxnSp>
        <p:nvCxnSpPr>
          <p:cNvPr id="8" name="Straight Arrow Connector 7"/>
          <p:cNvCxnSpPr/>
          <p:nvPr/>
        </p:nvCxnSpPr>
        <p:spPr bwMode="auto">
          <a:xfrm flipH="1">
            <a:off x="4256191" y="3002062"/>
            <a:ext cx="152400" cy="105787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a:off x="2939638" y="3484898"/>
            <a:ext cx="91440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flipV="1">
            <a:off x="3036991" y="5202933"/>
            <a:ext cx="581952" cy="685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a:off x="2521798" y="4584402"/>
            <a:ext cx="1030386"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flipH="1">
            <a:off x="8534400" y="2993132"/>
            <a:ext cx="152400" cy="105787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7200900" y="3447102"/>
            <a:ext cx="91440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7315200" y="5050533"/>
            <a:ext cx="685800" cy="82927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6800007" y="4584402"/>
            <a:ext cx="1030386"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2117909" y="2667001"/>
            <a:ext cx="1356462" cy="246221"/>
          </a:xfrm>
          <a:prstGeom prst="rect">
            <a:avLst/>
          </a:prstGeom>
          <a:noFill/>
        </p:spPr>
        <p:txBody>
          <a:bodyPr wrap="none" rtlCol="0">
            <a:spAutoFit/>
          </a:bodyPr>
          <a:lstStyle/>
          <a:p>
            <a:pPr eaLnBrk="0" fontAlgn="base" hangingPunct="0">
              <a:spcBef>
                <a:spcPct val="0"/>
              </a:spcBef>
              <a:spcAft>
                <a:spcPct val="0"/>
              </a:spcAft>
            </a:pPr>
            <a:r>
              <a:rPr lang="en-US" sz="1000" dirty="0" err="1">
                <a:solidFill>
                  <a:srgbClr val="000000"/>
                </a:solidFill>
                <a:latin typeface="Times" pitchFamily="2" charset="0"/>
                <a:ea typeface="MS PGothic" pitchFamily="34" charset="-128"/>
              </a:rPr>
              <a:t>qmos</a:t>
            </a:r>
            <a:r>
              <a:rPr lang="en-US" sz="1000" dirty="0">
                <a:solidFill>
                  <a:srgbClr val="000000"/>
                </a:solidFill>
                <a:latin typeface="Times" pitchFamily="2" charset="0"/>
                <a:ea typeface="MS PGothic" pitchFamily="34" charset="-128"/>
              </a:rPr>
              <a:t>-footprint display</a:t>
            </a:r>
          </a:p>
        </p:txBody>
      </p:sp>
      <p:sp>
        <p:nvSpPr>
          <p:cNvPr id="17" name="TextBox 16"/>
          <p:cNvSpPr txBox="1"/>
          <p:nvPr/>
        </p:nvSpPr>
        <p:spPr>
          <a:xfrm>
            <a:off x="6400800" y="2696290"/>
            <a:ext cx="1356462" cy="246221"/>
          </a:xfrm>
          <a:prstGeom prst="rect">
            <a:avLst/>
          </a:prstGeom>
          <a:noFill/>
        </p:spPr>
        <p:txBody>
          <a:bodyPr wrap="none" rtlCol="0">
            <a:spAutoFit/>
          </a:bodyPr>
          <a:lstStyle/>
          <a:p>
            <a:pPr eaLnBrk="0" fontAlgn="base" hangingPunct="0">
              <a:spcBef>
                <a:spcPct val="0"/>
              </a:spcBef>
              <a:spcAft>
                <a:spcPct val="0"/>
              </a:spcAft>
            </a:pPr>
            <a:r>
              <a:rPr lang="en-US" sz="1000" dirty="0" err="1">
                <a:solidFill>
                  <a:srgbClr val="000000"/>
                </a:solidFill>
                <a:latin typeface="Times" pitchFamily="2" charset="0"/>
                <a:ea typeface="MS PGothic" pitchFamily="34" charset="-128"/>
              </a:rPr>
              <a:t>qmos</a:t>
            </a:r>
            <a:r>
              <a:rPr lang="en-US" sz="1000" dirty="0">
                <a:solidFill>
                  <a:srgbClr val="000000"/>
                </a:solidFill>
                <a:latin typeface="Times" pitchFamily="2" charset="0"/>
                <a:ea typeface="MS PGothic" pitchFamily="34" charset="-128"/>
              </a:rPr>
              <a:t>-footprint display</a:t>
            </a:r>
          </a:p>
        </p:txBody>
      </p:sp>
      <p:sp>
        <p:nvSpPr>
          <p:cNvPr id="18" name="TextBox 17"/>
          <p:cNvSpPr txBox="1"/>
          <p:nvPr/>
        </p:nvSpPr>
        <p:spPr>
          <a:xfrm>
            <a:off x="2739254" y="228600"/>
            <a:ext cx="6633346" cy="338554"/>
          </a:xfrm>
          <a:prstGeom prst="rect">
            <a:avLst/>
          </a:prstGeom>
          <a:noFill/>
        </p:spPr>
        <p:txBody>
          <a:bodyPr wrap="none" rtlCol="0">
            <a:spAutoFit/>
          </a:bodyPr>
          <a:lstStyle/>
          <a:p>
            <a:pPr eaLnBrk="0" fontAlgn="base" hangingPunct="0">
              <a:spcBef>
                <a:spcPct val="0"/>
              </a:spcBef>
              <a:spcAft>
                <a:spcPct val="0"/>
              </a:spcAft>
            </a:pPr>
            <a:r>
              <a:rPr lang="en-US" altLang="en-US" sz="1600" b="1" dirty="0">
                <a:solidFill>
                  <a:srgbClr val="3366CC"/>
                </a:solidFill>
                <a:latin typeface="Arial Narrow" panose="020B0606020202030204" pitchFamily="34" charset="0"/>
                <a:ea typeface="MS PGothic" pitchFamily="34" charset="-128"/>
              </a:rPr>
              <a:t>Starting a Control Network from scratch with </a:t>
            </a:r>
            <a:r>
              <a:rPr lang="en-US" altLang="en-US" sz="1600" b="1" u="sng" dirty="0">
                <a:solidFill>
                  <a:srgbClr val="FF0000"/>
                </a:solidFill>
                <a:latin typeface="Arial Narrow" panose="020B0606020202030204" pitchFamily="34" charset="0"/>
                <a:ea typeface="MS PGothic" pitchFamily="34" charset="-128"/>
              </a:rPr>
              <a:t>Image Overlaps</a:t>
            </a:r>
            <a:r>
              <a:rPr lang="en-US" altLang="en-US" sz="1600" b="1" dirty="0">
                <a:solidFill>
                  <a:srgbClr val="FF0000"/>
                </a:solidFill>
                <a:latin typeface="Arial Narrow" panose="020B0606020202030204" pitchFamily="34" charset="0"/>
                <a:ea typeface="MS PGothic" pitchFamily="34" charset="-128"/>
              </a:rPr>
              <a:t> </a:t>
            </a:r>
            <a:r>
              <a:rPr lang="en-US" altLang="en-US" sz="1600" b="1" dirty="0" err="1">
                <a:solidFill>
                  <a:srgbClr val="3366CC"/>
                </a:solidFill>
                <a:latin typeface="Arial Narrow" panose="020B0606020202030204" pitchFamily="34" charset="0"/>
                <a:ea typeface="MS PGothic" pitchFamily="34" charset="-128"/>
              </a:rPr>
              <a:t>v.s</a:t>
            </a:r>
            <a:r>
              <a:rPr lang="en-US" altLang="en-US" sz="1600" b="1" dirty="0">
                <a:solidFill>
                  <a:srgbClr val="3366CC"/>
                </a:solidFill>
                <a:latin typeface="Arial Narrow" panose="020B0606020202030204" pitchFamily="34" charset="0"/>
                <a:ea typeface="MS PGothic" pitchFamily="34" charset="-128"/>
              </a:rPr>
              <a:t>.</a:t>
            </a:r>
            <a:r>
              <a:rPr lang="en-US" altLang="en-US" sz="1600" b="1" dirty="0">
                <a:solidFill>
                  <a:srgbClr val="000000"/>
                </a:solidFill>
                <a:latin typeface="Arial Narrow" panose="020B0606020202030204" pitchFamily="34" charset="0"/>
                <a:ea typeface="MS PGothic" pitchFamily="34" charset="-128"/>
              </a:rPr>
              <a:t> </a:t>
            </a:r>
            <a:r>
              <a:rPr lang="en-US" altLang="en-US" sz="1600" b="1" u="sng" dirty="0">
                <a:solidFill>
                  <a:srgbClr val="FF0000"/>
                </a:solidFill>
                <a:latin typeface="Arial Narrow" panose="020B0606020202030204" pitchFamily="34" charset="0"/>
                <a:ea typeface="MS PGothic" pitchFamily="34" charset="-128"/>
              </a:rPr>
              <a:t>Gridded Points</a:t>
            </a:r>
          </a:p>
        </p:txBody>
      </p:sp>
    </p:spTree>
    <p:extLst>
      <p:ext uri="{BB962C8B-B14F-4D97-AF65-F5344CB8AC3E}">
        <p14:creationId xmlns:p14="http://schemas.microsoft.com/office/powerpoint/2010/main" val="2042967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85" y="2918934"/>
            <a:ext cx="3569524" cy="378666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4600" y="2918933"/>
            <a:ext cx="3569524" cy="3786666"/>
          </a:xfrm>
          <a:prstGeom prst="rect">
            <a:avLst/>
          </a:prstGeom>
        </p:spPr>
      </p:pic>
      <p:sp>
        <p:nvSpPr>
          <p:cNvPr id="4" name="TextBox 3"/>
          <p:cNvSpPr txBox="1"/>
          <p:nvPr/>
        </p:nvSpPr>
        <p:spPr>
          <a:xfrm>
            <a:off x="1889760" y="1828800"/>
            <a:ext cx="4130040" cy="892552"/>
          </a:xfrm>
          <a:prstGeom prst="rect">
            <a:avLst/>
          </a:prstGeom>
          <a:noFill/>
        </p:spPr>
        <p:txBody>
          <a:bodyPr wrap="square" rtlCol="0">
            <a:spAutoFit/>
          </a:bodyPr>
          <a:lstStyle/>
          <a:p>
            <a:pPr eaLnBrk="0" fontAlgn="base" hangingPunct="0">
              <a:spcBef>
                <a:spcPct val="0"/>
              </a:spcBef>
              <a:spcAft>
                <a:spcPct val="0"/>
              </a:spcAft>
            </a:pPr>
            <a:r>
              <a:rPr lang="en-US" sz="1600" i="1" dirty="0" err="1">
                <a:solidFill>
                  <a:srgbClr val="205389"/>
                </a:solidFill>
                <a:latin typeface="Arial" charset="0"/>
                <a:ea typeface="MS PGothic" pitchFamily="34" charset="-128"/>
              </a:rPr>
              <a:t>findimageoverlaps</a:t>
            </a:r>
            <a:endParaRPr lang="en-US" sz="1600" dirty="0">
              <a:solidFill>
                <a:srgbClr val="205389"/>
              </a:solidFill>
              <a:latin typeface="Arial" charset="0"/>
              <a:ea typeface="MS PGothic" pitchFamily="34" charset="-128"/>
            </a:endParaRPr>
          </a:p>
          <a:p>
            <a:pPr eaLnBrk="0" fontAlgn="base" hangingPunct="0">
              <a:spcBef>
                <a:spcPct val="0"/>
              </a:spcBef>
              <a:spcAft>
                <a:spcPct val="0"/>
              </a:spcAft>
            </a:pPr>
            <a:r>
              <a:rPr lang="en-US" sz="1600" i="1" dirty="0" err="1">
                <a:solidFill>
                  <a:srgbClr val="205389"/>
                </a:solidFill>
                <a:latin typeface="Arial" charset="0"/>
                <a:ea typeface="MS PGothic" pitchFamily="34" charset="-128"/>
              </a:rPr>
              <a:t>autoseed</a:t>
            </a:r>
            <a:endParaRPr lang="en-US" sz="1600" i="1" dirty="0">
              <a:solidFill>
                <a:srgbClr val="205389"/>
              </a:solidFill>
              <a:latin typeface="Arial" charset="0"/>
              <a:ea typeface="MS PGothic" pitchFamily="34" charset="-128"/>
            </a:endParaRPr>
          </a:p>
          <a:p>
            <a:pPr eaLnBrk="0" fontAlgn="base" hangingPunct="0">
              <a:spcBef>
                <a:spcPct val="0"/>
              </a:spcBef>
              <a:spcAft>
                <a:spcPct val="0"/>
              </a:spcAft>
            </a:pPr>
            <a:r>
              <a:rPr lang="en-US" sz="2000" i="1" dirty="0">
                <a:solidFill>
                  <a:srgbClr val="205389"/>
                </a:solidFill>
                <a:latin typeface="Arial" charset="0"/>
                <a:ea typeface="MS PGothic" pitchFamily="34" charset="-128"/>
              </a:rPr>
              <a:t>*</a:t>
            </a:r>
            <a:r>
              <a:rPr lang="en-US" sz="1200" i="1" dirty="0">
                <a:solidFill>
                  <a:srgbClr val="205389"/>
                </a:solidFill>
                <a:latin typeface="Arial" charset="0"/>
                <a:ea typeface="MS PGothic" pitchFamily="34" charset="-128"/>
              </a:rPr>
              <a:t>Has the potential to see every single overlap polygon</a:t>
            </a:r>
            <a:endParaRPr lang="en-US" sz="1200" dirty="0">
              <a:solidFill>
                <a:srgbClr val="205389"/>
              </a:solidFill>
              <a:latin typeface="Arial" charset="0"/>
              <a:ea typeface="MS PGothic" pitchFamily="34" charset="-128"/>
            </a:endParaRPr>
          </a:p>
        </p:txBody>
      </p:sp>
      <p:sp>
        <p:nvSpPr>
          <p:cNvPr id="5" name="TextBox 4"/>
          <p:cNvSpPr txBox="1"/>
          <p:nvPr/>
        </p:nvSpPr>
        <p:spPr>
          <a:xfrm>
            <a:off x="6172200" y="1890356"/>
            <a:ext cx="4267200" cy="830997"/>
          </a:xfrm>
          <a:prstGeom prst="rect">
            <a:avLst/>
          </a:prstGeom>
          <a:noFill/>
        </p:spPr>
        <p:txBody>
          <a:bodyPr wrap="square" rtlCol="0">
            <a:spAutoFit/>
          </a:bodyPr>
          <a:lstStyle/>
          <a:p>
            <a:pPr eaLnBrk="0" fontAlgn="base" hangingPunct="0">
              <a:spcBef>
                <a:spcPct val="0"/>
              </a:spcBef>
              <a:spcAft>
                <a:spcPct val="0"/>
              </a:spcAft>
            </a:pPr>
            <a:r>
              <a:rPr lang="en-US" sz="1600" i="1" dirty="0" err="1">
                <a:solidFill>
                  <a:srgbClr val="205389"/>
                </a:solidFill>
                <a:latin typeface="Arial" charset="0"/>
                <a:ea typeface="MS PGothic" pitchFamily="34" charset="-128"/>
              </a:rPr>
              <a:t>seedgrid</a:t>
            </a:r>
            <a:r>
              <a:rPr lang="en-US" sz="1600" i="1" dirty="0">
                <a:solidFill>
                  <a:srgbClr val="205389"/>
                </a:solidFill>
                <a:latin typeface="Arial" charset="0"/>
                <a:ea typeface="MS PGothic" pitchFamily="34" charset="-128"/>
              </a:rPr>
              <a:t> map=</a:t>
            </a:r>
            <a:r>
              <a:rPr lang="en-US" sz="1600" i="1" dirty="0" err="1">
                <a:solidFill>
                  <a:srgbClr val="205389"/>
                </a:solidFill>
                <a:latin typeface="Arial" charset="0"/>
                <a:ea typeface="MS PGothic" pitchFamily="34" charset="-128"/>
              </a:rPr>
              <a:t>spolar_projection.map</a:t>
            </a:r>
            <a:endParaRPr lang="en-US" sz="1600" i="1" dirty="0">
              <a:solidFill>
                <a:srgbClr val="205389"/>
              </a:solidFill>
              <a:latin typeface="Arial" charset="0"/>
              <a:ea typeface="MS PGothic" pitchFamily="34" charset="-128"/>
            </a:endParaRPr>
          </a:p>
          <a:p>
            <a:pPr eaLnBrk="0" fontAlgn="base" hangingPunct="0">
              <a:spcBef>
                <a:spcPct val="0"/>
              </a:spcBef>
              <a:spcAft>
                <a:spcPct val="0"/>
              </a:spcAft>
            </a:pPr>
            <a:r>
              <a:rPr lang="en-US" sz="1600" i="1" dirty="0" err="1">
                <a:solidFill>
                  <a:srgbClr val="205389"/>
                </a:solidFill>
                <a:latin typeface="Arial" charset="0"/>
                <a:ea typeface="MS PGothic" pitchFamily="34" charset="-128"/>
              </a:rPr>
              <a:t>cnetadd</a:t>
            </a:r>
            <a:r>
              <a:rPr lang="en-US" sz="1600" i="1" dirty="0">
                <a:solidFill>
                  <a:srgbClr val="205389"/>
                </a:solidFill>
                <a:latin typeface="Arial" charset="0"/>
                <a:ea typeface="MS PGothic" pitchFamily="34" charset="-128"/>
              </a:rPr>
              <a:t> retrieval=point extract=modified</a:t>
            </a:r>
          </a:p>
          <a:p>
            <a:pPr eaLnBrk="0" fontAlgn="base" hangingPunct="0">
              <a:spcBef>
                <a:spcPct val="0"/>
              </a:spcBef>
              <a:spcAft>
                <a:spcPct val="0"/>
              </a:spcAft>
            </a:pPr>
            <a:r>
              <a:rPr lang="en-US" sz="1600" i="1" dirty="0">
                <a:solidFill>
                  <a:srgbClr val="205389"/>
                </a:solidFill>
                <a:latin typeface="Arial" charset="0"/>
                <a:ea typeface="MS PGothic" pitchFamily="34" charset="-128"/>
              </a:rPr>
              <a:t>*</a:t>
            </a:r>
            <a:r>
              <a:rPr lang="en-US" sz="1200" i="1" dirty="0">
                <a:solidFill>
                  <a:srgbClr val="205389"/>
                </a:solidFill>
                <a:latin typeface="Arial" charset="0"/>
                <a:ea typeface="MS PGothic" pitchFamily="34" charset="-128"/>
              </a:rPr>
              <a:t>Every image in the stack needs a good distribution</a:t>
            </a:r>
          </a:p>
        </p:txBody>
      </p:sp>
    </p:spTree>
    <p:extLst>
      <p:ext uri="{BB962C8B-B14F-4D97-AF65-F5344CB8AC3E}">
        <p14:creationId xmlns:p14="http://schemas.microsoft.com/office/powerpoint/2010/main" val="2522888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85" y="2918933"/>
            <a:ext cx="3569524" cy="3786666"/>
          </a:xfrm>
          <a:prstGeom prst="rect">
            <a:avLst/>
          </a:prstGeom>
        </p:spPr>
      </p:pic>
      <p:sp>
        <p:nvSpPr>
          <p:cNvPr id="4" name="TextBox 3"/>
          <p:cNvSpPr txBox="1"/>
          <p:nvPr/>
        </p:nvSpPr>
        <p:spPr>
          <a:xfrm>
            <a:off x="1813560" y="2362201"/>
            <a:ext cx="4282440" cy="584775"/>
          </a:xfrm>
          <a:prstGeom prst="rect">
            <a:avLst/>
          </a:prstGeom>
          <a:noFill/>
        </p:spPr>
        <p:txBody>
          <a:bodyPr wrap="square" rtlCol="0">
            <a:spAutoFit/>
          </a:bodyPr>
          <a:lstStyle/>
          <a:p>
            <a:pPr eaLnBrk="0" fontAlgn="base" hangingPunct="0">
              <a:spcBef>
                <a:spcPct val="0"/>
              </a:spcBef>
              <a:spcAft>
                <a:spcPct val="0"/>
              </a:spcAft>
            </a:pPr>
            <a:r>
              <a:rPr lang="en-US" sz="1600" i="1" dirty="0" err="1">
                <a:solidFill>
                  <a:srgbClr val="205389"/>
                </a:solidFill>
                <a:latin typeface="Arial" charset="0"/>
                <a:ea typeface="MS PGothic" pitchFamily="34" charset="-128"/>
              </a:rPr>
              <a:t>seedgrid</a:t>
            </a:r>
            <a:r>
              <a:rPr lang="en-US" sz="1600" i="1" dirty="0">
                <a:solidFill>
                  <a:srgbClr val="205389"/>
                </a:solidFill>
                <a:latin typeface="Arial" charset="0"/>
                <a:ea typeface="MS PGothic" pitchFamily="34" charset="-128"/>
              </a:rPr>
              <a:t> </a:t>
            </a:r>
          </a:p>
          <a:p>
            <a:pPr eaLnBrk="0" fontAlgn="base" hangingPunct="0">
              <a:spcBef>
                <a:spcPct val="0"/>
              </a:spcBef>
              <a:spcAft>
                <a:spcPct val="0"/>
              </a:spcAft>
            </a:pPr>
            <a:r>
              <a:rPr lang="en-US" sz="1600" dirty="0">
                <a:solidFill>
                  <a:srgbClr val="205389"/>
                </a:solidFill>
                <a:latin typeface="Arial" charset="0"/>
                <a:ea typeface="MS PGothic" pitchFamily="34" charset="-128"/>
              </a:rPr>
              <a:t>with moderate X/Y Spacing</a:t>
            </a:r>
          </a:p>
        </p:txBody>
      </p:sp>
      <p:sp>
        <p:nvSpPr>
          <p:cNvPr id="5" name="TextBox 4"/>
          <p:cNvSpPr txBox="1"/>
          <p:nvPr/>
        </p:nvSpPr>
        <p:spPr>
          <a:xfrm>
            <a:off x="6324600" y="2362201"/>
            <a:ext cx="4343400" cy="584775"/>
          </a:xfrm>
          <a:prstGeom prst="rect">
            <a:avLst/>
          </a:prstGeom>
          <a:noFill/>
        </p:spPr>
        <p:txBody>
          <a:bodyPr wrap="square" rtlCol="0">
            <a:spAutoFit/>
          </a:bodyPr>
          <a:lstStyle/>
          <a:p>
            <a:pPr eaLnBrk="0" fontAlgn="base" hangingPunct="0">
              <a:spcBef>
                <a:spcPct val="0"/>
              </a:spcBef>
              <a:spcAft>
                <a:spcPct val="0"/>
              </a:spcAft>
            </a:pPr>
            <a:r>
              <a:rPr lang="en-US" sz="1600" i="1" dirty="0" err="1">
                <a:solidFill>
                  <a:srgbClr val="205389"/>
                </a:solidFill>
                <a:latin typeface="Arial" charset="0"/>
                <a:ea typeface="MS PGothic" pitchFamily="34" charset="-128"/>
              </a:rPr>
              <a:t>seedgrid</a:t>
            </a:r>
            <a:r>
              <a:rPr lang="en-US" sz="1600" dirty="0">
                <a:solidFill>
                  <a:srgbClr val="205389"/>
                </a:solidFill>
                <a:latin typeface="Arial" charset="0"/>
                <a:ea typeface="MS PGothic" pitchFamily="34" charset="-128"/>
              </a:rPr>
              <a:t> </a:t>
            </a:r>
          </a:p>
          <a:p>
            <a:pPr eaLnBrk="0" fontAlgn="base" hangingPunct="0">
              <a:spcBef>
                <a:spcPct val="0"/>
              </a:spcBef>
              <a:spcAft>
                <a:spcPct val="0"/>
              </a:spcAft>
            </a:pPr>
            <a:r>
              <a:rPr lang="en-US" sz="1600" dirty="0">
                <a:solidFill>
                  <a:srgbClr val="205389"/>
                </a:solidFill>
                <a:latin typeface="Arial" charset="0"/>
                <a:ea typeface="MS PGothic" pitchFamily="34" charset="-128"/>
              </a:rPr>
              <a:t>with less dense X/Y Spacing</a:t>
            </a:r>
            <a:endParaRPr lang="en-US" sz="1600" i="1" dirty="0">
              <a:solidFill>
                <a:srgbClr val="205389"/>
              </a:solidFill>
              <a:latin typeface="Arial" charset="0"/>
              <a:ea typeface="MS PGothic" pitchFamily="34" charset="-128"/>
            </a:endParaRPr>
          </a:p>
        </p:txBody>
      </p:sp>
      <p:sp>
        <p:nvSpPr>
          <p:cNvPr id="6" name="Rectangle 5"/>
          <p:cNvSpPr/>
          <p:nvPr/>
        </p:nvSpPr>
        <p:spPr>
          <a:xfrm>
            <a:off x="2645847" y="304800"/>
            <a:ext cx="7031553" cy="1938992"/>
          </a:xfrm>
          <a:prstGeom prst="rect">
            <a:avLst/>
          </a:prstGeom>
          <a:ln>
            <a:solidFill>
              <a:srgbClr val="0066CC"/>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Ø"/>
            </a:pPr>
            <a:r>
              <a:rPr lang="en-US" sz="1200" dirty="0">
                <a:solidFill>
                  <a:srgbClr val="205389"/>
                </a:solidFill>
                <a:latin typeface="Arial" charset="0"/>
                <a:ea typeface="MS PGothic" pitchFamily="34" charset="-128"/>
              </a:rPr>
              <a:t>X/Y Spacing starting point</a:t>
            </a:r>
          </a:p>
          <a:p>
            <a:pPr marL="742950" lvl="1"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Determined by resolution(s), overlap area(s) and desired number of points in overlaps</a:t>
            </a:r>
          </a:p>
          <a:p>
            <a:pPr lvl="1" eaLnBrk="0" fontAlgn="base" hangingPunct="0">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spcBef>
                <a:spcPct val="0"/>
              </a:spcBef>
              <a:spcAft>
                <a:spcPct val="0"/>
              </a:spcAft>
              <a:buFont typeface="Wingdings" panose="05000000000000000000" pitchFamily="2" charset="2"/>
              <a:buChar char="Ø"/>
            </a:pPr>
            <a:r>
              <a:rPr lang="en-US" sz="1200" dirty="0">
                <a:solidFill>
                  <a:srgbClr val="205389"/>
                </a:solidFill>
                <a:latin typeface="Arial" charset="0"/>
                <a:ea typeface="MS PGothic" pitchFamily="34" charset="-128"/>
              </a:rPr>
              <a:t>Try to strike a balance with the number of points seeded</a:t>
            </a:r>
          </a:p>
          <a:p>
            <a:pPr marL="742950" lvl="1"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Too many points</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Increases program runtime</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Increases potential number of registration false positives</a:t>
            </a:r>
          </a:p>
          <a:p>
            <a:pPr marL="742950" lvl="1"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Too few points</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May result in poorly connected the data</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May result in more manual point picking than desired</a:t>
            </a:r>
          </a:p>
        </p:txBody>
      </p:sp>
      <p:grpSp>
        <p:nvGrpSpPr>
          <p:cNvPr id="9" name="Group 8"/>
          <p:cNvGrpSpPr/>
          <p:nvPr/>
        </p:nvGrpSpPr>
        <p:grpSpPr>
          <a:xfrm>
            <a:off x="6324600" y="2918933"/>
            <a:ext cx="3569524" cy="3786666"/>
            <a:chOff x="4800600" y="2918933"/>
            <a:chExt cx="3569524" cy="3786666"/>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00600" y="2918933"/>
              <a:ext cx="3569524" cy="3786666"/>
            </a:xfrm>
            <a:prstGeom prst="rect">
              <a:avLst/>
            </a:prstGeom>
          </p:spPr>
        </p:pic>
        <p:sp>
          <p:nvSpPr>
            <p:cNvPr id="7" name="Oval 6"/>
            <p:cNvSpPr/>
            <p:nvPr/>
          </p:nvSpPr>
          <p:spPr bwMode="auto">
            <a:xfrm>
              <a:off x="7315200" y="3733800"/>
              <a:ext cx="554896" cy="19050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8" name="Oval 7"/>
            <p:cNvSpPr/>
            <p:nvPr/>
          </p:nvSpPr>
          <p:spPr bwMode="auto">
            <a:xfrm>
              <a:off x="5334000" y="3200400"/>
              <a:ext cx="2133600" cy="4572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grpSp>
    </p:spTree>
    <p:extLst>
      <p:ext uri="{BB962C8B-B14F-4D97-AF65-F5344CB8AC3E}">
        <p14:creationId xmlns:p14="http://schemas.microsoft.com/office/powerpoint/2010/main" val="1625946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24600" y="955520"/>
            <a:ext cx="2606858" cy="2743200"/>
          </a:xfrm>
          <a:prstGeom prst="rect">
            <a:avLst/>
          </a:prstGeom>
        </p:spPr>
      </p:pic>
      <p:sp>
        <p:nvSpPr>
          <p:cNvPr id="2" name="TextBox 1"/>
          <p:cNvSpPr txBox="1"/>
          <p:nvPr/>
        </p:nvSpPr>
        <p:spPr>
          <a:xfrm>
            <a:off x="1795793" y="152401"/>
            <a:ext cx="4206240" cy="584775"/>
          </a:xfrm>
          <a:prstGeom prst="rect">
            <a:avLst/>
          </a:prstGeom>
          <a:noFill/>
        </p:spPr>
        <p:txBody>
          <a:bodyPr wrap="square" rtlCol="0">
            <a:spAutoFit/>
          </a:bodyPr>
          <a:lstStyle/>
          <a:p>
            <a:pPr eaLnBrk="0" fontAlgn="base" hangingPunct="0">
              <a:spcBef>
                <a:spcPct val="0"/>
              </a:spcBef>
              <a:spcAft>
                <a:spcPct val="0"/>
              </a:spcAft>
            </a:pPr>
            <a:r>
              <a:rPr lang="en-US" sz="1600" b="1" i="1" dirty="0" err="1">
                <a:solidFill>
                  <a:srgbClr val="205389"/>
                </a:solidFill>
                <a:latin typeface="Arial" charset="0"/>
                <a:ea typeface="MS PGothic" pitchFamily="34" charset="-128"/>
              </a:rPr>
              <a:t>findimageoverlaps</a:t>
            </a:r>
            <a:endParaRPr lang="en-US" sz="1600" b="1" dirty="0">
              <a:solidFill>
                <a:srgbClr val="205389"/>
              </a:solidFill>
              <a:latin typeface="Arial" charset="0"/>
              <a:ea typeface="MS PGothic" pitchFamily="34" charset="-128"/>
            </a:endParaRPr>
          </a:p>
          <a:p>
            <a:pPr eaLnBrk="0" fontAlgn="base" hangingPunct="0">
              <a:spcBef>
                <a:spcPct val="0"/>
              </a:spcBef>
              <a:spcAft>
                <a:spcPct val="0"/>
              </a:spcAft>
            </a:pPr>
            <a:r>
              <a:rPr lang="en-US" sz="1600" b="1" i="1" dirty="0" err="1">
                <a:solidFill>
                  <a:srgbClr val="205389"/>
                </a:solidFill>
                <a:latin typeface="Arial" charset="0"/>
                <a:ea typeface="MS PGothic" pitchFamily="34" charset="-128"/>
              </a:rPr>
              <a:t>autoseed</a:t>
            </a:r>
            <a:r>
              <a:rPr lang="en-US" sz="1600" i="1" dirty="0">
                <a:solidFill>
                  <a:srgbClr val="205389"/>
                </a:solidFill>
                <a:latin typeface="Arial" charset="0"/>
                <a:ea typeface="MS PGothic" pitchFamily="34" charset="-128"/>
              </a:rPr>
              <a:t> – based on your image overlaps</a:t>
            </a:r>
            <a:endParaRPr lang="en-US" sz="1600" dirty="0">
              <a:solidFill>
                <a:srgbClr val="205389"/>
              </a:solidFill>
              <a:latin typeface="Arial" charset="0"/>
              <a:ea typeface="MS PGothic" pitchFamily="34" charset="-128"/>
            </a:endParaRPr>
          </a:p>
        </p:txBody>
      </p:sp>
      <p:sp>
        <p:nvSpPr>
          <p:cNvPr id="15" name="TextBox 14"/>
          <p:cNvSpPr txBox="1"/>
          <p:nvPr/>
        </p:nvSpPr>
        <p:spPr>
          <a:xfrm>
            <a:off x="6088186" y="762001"/>
            <a:ext cx="2257349" cy="276999"/>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Spacing a little too dense maybe?</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9451" y="3962400"/>
            <a:ext cx="2644048" cy="2743200"/>
          </a:xfrm>
          <a:prstGeom prst="rect">
            <a:avLst/>
          </a:prstGeom>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94757" y="3937345"/>
            <a:ext cx="2666544" cy="2743200"/>
          </a:xfrm>
          <a:prstGeom prst="rect">
            <a:avLst/>
          </a:prstGeom>
        </p:spPr>
      </p:pic>
      <p:sp>
        <p:nvSpPr>
          <p:cNvPr id="11" name="TextBox 10"/>
          <p:cNvSpPr txBox="1"/>
          <p:nvPr/>
        </p:nvSpPr>
        <p:spPr>
          <a:xfrm>
            <a:off x="1752601" y="3761602"/>
            <a:ext cx="1801391" cy="276999"/>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Minimum Area Too Thick</a:t>
            </a:r>
          </a:p>
        </p:txBody>
      </p:sp>
      <p:sp>
        <p:nvSpPr>
          <p:cNvPr id="17" name="TextBox 16"/>
          <p:cNvSpPr txBox="1"/>
          <p:nvPr/>
        </p:nvSpPr>
        <p:spPr>
          <a:xfrm>
            <a:off x="6088185" y="3761602"/>
            <a:ext cx="753732" cy="276999"/>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Just right</a:t>
            </a:r>
          </a:p>
        </p:txBody>
      </p:sp>
      <p:sp>
        <p:nvSpPr>
          <p:cNvPr id="13" name="TextBox 12"/>
          <p:cNvSpPr txBox="1"/>
          <p:nvPr/>
        </p:nvSpPr>
        <p:spPr>
          <a:xfrm>
            <a:off x="1752600" y="762001"/>
            <a:ext cx="2492990" cy="276999"/>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Spacing too sparse for small overlaps</a:t>
            </a:r>
          </a:p>
        </p:txBody>
      </p:sp>
      <p:grpSp>
        <p:nvGrpSpPr>
          <p:cNvPr id="5" name="Group 4"/>
          <p:cNvGrpSpPr/>
          <p:nvPr/>
        </p:nvGrpSpPr>
        <p:grpSpPr>
          <a:xfrm>
            <a:off x="1752600" y="990600"/>
            <a:ext cx="2650672" cy="2743200"/>
            <a:chOff x="228600" y="990600"/>
            <a:chExt cx="2650672" cy="2743200"/>
          </a:xfrm>
        </p:grpSpPr>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8600" y="990600"/>
              <a:ext cx="2650672" cy="2743200"/>
            </a:xfrm>
            <a:prstGeom prst="rect">
              <a:avLst/>
            </a:prstGeom>
          </p:spPr>
        </p:pic>
        <p:sp>
          <p:nvSpPr>
            <p:cNvPr id="3" name="Oval 2"/>
            <p:cNvSpPr/>
            <p:nvPr/>
          </p:nvSpPr>
          <p:spPr bwMode="auto">
            <a:xfrm>
              <a:off x="895545" y="1828800"/>
              <a:ext cx="780855" cy="3810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14" name="Oval 13"/>
            <p:cNvSpPr/>
            <p:nvPr/>
          </p:nvSpPr>
          <p:spPr bwMode="auto">
            <a:xfrm>
              <a:off x="1676400" y="1808683"/>
              <a:ext cx="238027" cy="172517"/>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grpSp>
      <p:sp>
        <p:nvSpPr>
          <p:cNvPr id="16" name="Oval 15"/>
          <p:cNvSpPr/>
          <p:nvPr/>
        </p:nvSpPr>
        <p:spPr bwMode="auto">
          <a:xfrm>
            <a:off x="2438401" y="4800600"/>
            <a:ext cx="838143" cy="3810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18" name="Oval 17"/>
          <p:cNvSpPr/>
          <p:nvPr/>
        </p:nvSpPr>
        <p:spPr bwMode="auto">
          <a:xfrm>
            <a:off x="2999095" y="4038600"/>
            <a:ext cx="554896" cy="8382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23" name="Oval 22"/>
          <p:cNvSpPr/>
          <p:nvPr/>
        </p:nvSpPr>
        <p:spPr bwMode="auto">
          <a:xfrm>
            <a:off x="3276544" y="4876800"/>
            <a:ext cx="635913" cy="228600"/>
          </a:xfrm>
          <a:prstGeom prst="ellips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4" name="Rectangle 3"/>
          <p:cNvSpPr/>
          <p:nvPr/>
        </p:nvSpPr>
        <p:spPr>
          <a:xfrm>
            <a:off x="4536034" y="1600200"/>
            <a:ext cx="1828800" cy="1477328"/>
          </a:xfrm>
          <a:prstGeom prst="rect">
            <a:avLst/>
          </a:prstGeom>
        </p:spPr>
        <p:txBody>
          <a:bodyPr wrap="square">
            <a:spAutoFit/>
          </a:bodyPr>
          <a:lstStyle/>
          <a:p>
            <a:pPr eaLnBrk="0" fontAlgn="base" hangingPunct="0">
              <a:spcBef>
                <a:spcPct val="0"/>
              </a:spcBef>
              <a:spcAft>
                <a:spcPct val="0"/>
              </a:spcAft>
            </a:pPr>
            <a:r>
              <a:rPr lang="en-US" sz="900" dirty="0">
                <a:solidFill>
                  <a:srgbClr val="000000"/>
                </a:solidFill>
                <a:latin typeface="Times" pitchFamily="2" charset="0"/>
                <a:ea typeface="MS PGothic" pitchFamily="34" charset="-128"/>
              </a:rPr>
              <a:t>::::::::::::::</a:t>
            </a:r>
          </a:p>
          <a:p>
            <a:pPr eaLnBrk="0" fontAlgn="base" hangingPunct="0">
              <a:spcBef>
                <a:spcPct val="0"/>
              </a:spcBef>
              <a:spcAft>
                <a:spcPct val="0"/>
              </a:spcAft>
            </a:pPr>
            <a:r>
              <a:rPr lang="en-US" sz="900" i="1" dirty="0">
                <a:solidFill>
                  <a:srgbClr val="000000"/>
                </a:solidFill>
                <a:latin typeface="Times" pitchFamily="2" charset="0"/>
                <a:ea typeface="MS PGothic" pitchFamily="34" charset="-128"/>
              </a:rPr>
              <a:t>grid.def</a:t>
            </a:r>
            <a:endParaRPr lang="en-US" sz="9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Group = </a:t>
            </a:r>
            <a:r>
              <a:rPr lang="en-US" sz="900" dirty="0" err="1">
                <a:solidFill>
                  <a:srgbClr val="000000"/>
                </a:solidFill>
                <a:latin typeface="Times" pitchFamily="2" charset="0"/>
                <a:ea typeface="MS PGothic" pitchFamily="34" charset="-128"/>
              </a:rPr>
              <a:t>PolygonSeederAlgorithm</a:t>
            </a:r>
            <a:endParaRPr lang="en-US" sz="9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Name             = Grid</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MinimumThickness</a:t>
            </a:r>
            <a:r>
              <a:rPr lang="en-US" sz="900" dirty="0">
                <a:solidFill>
                  <a:srgbClr val="000000"/>
                </a:solidFill>
                <a:latin typeface="Times" pitchFamily="2" charset="0"/>
                <a:ea typeface="MS PGothic" pitchFamily="34" charset="-128"/>
              </a:rPr>
              <a:t> = 0.1 </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MinimumArea</a:t>
            </a:r>
            <a:r>
              <a:rPr lang="en-US" sz="900" dirty="0">
                <a:solidFill>
                  <a:srgbClr val="000000"/>
                </a:solidFill>
                <a:latin typeface="Times" pitchFamily="2" charset="0"/>
                <a:ea typeface="MS PGothic" pitchFamily="34" charset="-128"/>
              </a:rPr>
              <a:t>      = 56000</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XSpacing</a:t>
            </a:r>
            <a:r>
              <a:rPr lang="en-US" sz="900" dirty="0">
                <a:solidFill>
                  <a:srgbClr val="000000"/>
                </a:solidFill>
                <a:latin typeface="Times" pitchFamily="2" charset="0"/>
                <a:ea typeface="MS PGothic" pitchFamily="34" charset="-128"/>
              </a:rPr>
              <a:t>         = 15000  #40000</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YSpacing</a:t>
            </a:r>
            <a:r>
              <a:rPr lang="en-US" sz="900" dirty="0">
                <a:solidFill>
                  <a:srgbClr val="000000"/>
                </a:solidFill>
                <a:latin typeface="Times" pitchFamily="2" charset="0"/>
                <a:ea typeface="MS PGothic" pitchFamily="34" charset="-128"/>
              </a:rPr>
              <a:t>         = 15000  #40000</a:t>
            </a:r>
          </a:p>
          <a:p>
            <a:pPr eaLnBrk="0" fontAlgn="base" hangingPunct="0">
              <a:spcBef>
                <a:spcPct val="0"/>
              </a:spcBef>
              <a:spcAft>
                <a:spcPct val="0"/>
              </a:spcAft>
            </a:pPr>
            <a:r>
              <a:rPr lang="en-US" sz="900" dirty="0" err="1">
                <a:solidFill>
                  <a:srgbClr val="000000"/>
                </a:solidFill>
                <a:latin typeface="Times" pitchFamily="2" charset="0"/>
                <a:ea typeface="MS PGothic" pitchFamily="34" charset="-128"/>
              </a:rPr>
              <a:t>End_Group</a:t>
            </a:r>
            <a:endParaRPr lang="en-US" sz="900" dirty="0">
              <a:solidFill>
                <a:srgbClr val="000000"/>
              </a:solidFill>
              <a:latin typeface="Times" pitchFamily="2" charset="0"/>
              <a:ea typeface="MS PGothic" pitchFamily="34" charset="-128"/>
            </a:endParaRPr>
          </a:p>
        </p:txBody>
      </p:sp>
      <p:sp>
        <p:nvSpPr>
          <p:cNvPr id="24" name="Rectangle 23"/>
          <p:cNvSpPr/>
          <p:nvPr/>
        </p:nvSpPr>
        <p:spPr>
          <a:xfrm>
            <a:off x="4538472" y="4501032"/>
            <a:ext cx="1828800" cy="1615827"/>
          </a:xfrm>
          <a:prstGeom prst="rect">
            <a:avLst/>
          </a:prstGeom>
        </p:spPr>
        <p:txBody>
          <a:bodyPr wrap="square">
            <a:spAutoFit/>
          </a:bodyPr>
          <a:lstStyle/>
          <a:p>
            <a:pPr eaLnBrk="0" fontAlgn="base" hangingPunct="0">
              <a:spcBef>
                <a:spcPct val="0"/>
              </a:spcBef>
              <a:spcAft>
                <a:spcPct val="0"/>
              </a:spcAft>
            </a:pPr>
            <a:r>
              <a:rPr lang="en-US" sz="900" dirty="0">
                <a:solidFill>
                  <a:srgbClr val="000000"/>
                </a:solidFill>
                <a:latin typeface="Times" pitchFamily="2" charset="0"/>
                <a:ea typeface="MS PGothic" pitchFamily="34" charset="-128"/>
              </a:rPr>
              <a:t>::::::::::::::</a:t>
            </a:r>
          </a:p>
          <a:p>
            <a:pPr eaLnBrk="0" fontAlgn="base" hangingPunct="0">
              <a:spcBef>
                <a:spcPct val="0"/>
              </a:spcBef>
              <a:spcAft>
                <a:spcPct val="0"/>
              </a:spcAft>
            </a:pPr>
            <a:r>
              <a:rPr lang="en-US" sz="900" i="1" dirty="0">
                <a:solidFill>
                  <a:srgbClr val="000000"/>
                </a:solidFill>
                <a:latin typeface="Times" pitchFamily="2" charset="0"/>
                <a:ea typeface="MS PGothic" pitchFamily="34" charset="-128"/>
              </a:rPr>
              <a:t>grid.def</a:t>
            </a:r>
            <a:endParaRPr lang="en-US" sz="9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Group = </a:t>
            </a:r>
            <a:r>
              <a:rPr lang="en-US" sz="900" dirty="0" err="1">
                <a:solidFill>
                  <a:srgbClr val="000000"/>
                </a:solidFill>
                <a:latin typeface="Times" pitchFamily="2" charset="0"/>
                <a:ea typeface="MS PGothic" pitchFamily="34" charset="-128"/>
              </a:rPr>
              <a:t>PolygonSeederAlgorithm</a:t>
            </a:r>
            <a:endParaRPr lang="en-US" sz="9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Name             = Grid</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b="1" dirty="0" err="1">
                <a:solidFill>
                  <a:srgbClr val="000000"/>
                </a:solidFill>
                <a:latin typeface="Times" pitchFamily="2" charset="0"/>
                <a:ea typeface="MS PGothic" pitchFamily="34" charset="-128"/>
              </a:rPr>
              <a:t>MinimumThickness</a:t>
            </a:r>
            <a:r>
              <a:rPr lang="en-US" sz="900" b="1" dirty="0">
                <a:solidFill>
                  <a:srgbClr val="000000"/>
                </a:solidFill>
                <a:latin typeface="Times" pitchFamily="2" charset="0"/>
                <a:ea typeface="MS PGothic" pitchFamily="34" charset="-128"/>
              </a:rPr>
              <a:t> = 0.3</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MinimumArea</a:t>
            </a:r>
            <a:r>
              <a:rPr lang="en-US" sz="900" dirty="0">
                <a:solidFill>
                  <a:srgbClr val="000000"/>
                </a:solidFill>
                <a:latin typeface="Times" pitchFamily="2" charset="0"/>
                <a:ea typeface="MS PGothic" pitchFamily="34" charset="-128"/>
              </a:rPr>
              <a:t>      = 56000</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XSpacing</a:t>
            </a:r>
            <a:r>
              <a:rPr lang="en-US" sz="900" dirty="0">
                <a:solidFill>
                  <a:srgbClr val="000000"/>
                </a:solidFill>
                <a:latin typeface="Times" pitchFamily="2" charset="0"/>
                <a:ea typeface="MS PGothic" pitchFamily="34" charset="-128"/>
              </a:rPr>
              <a:t>         = 25000 </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dirty="0" err="1">
                <a:solidFill>
                  <a:srgbClr val="000000"/>
                </a:solidFill>
                <a:latin typeface="Times" pitchFamily="2" charset="0"/>
                <a:ea typeface="MS PGothic" pitchFamily="34" charset="-128"/>
              </a:rPr>
              <a:t>YSpacing</a:t>
            </a:r>
            <a:r>
              <a:rPr lang="en-US" sz="900" dirty="0">
                <a:solidFill>
                  <a:srgbClr val="000000"/>
                </a:solidFill>
                <a:latin typeface="Times" pitchFamily="2" charset="0"/>
                <a:ea typeface="MS PGothic" pitchFamily="34" charset="-128"/>
              </a:rPr>
              <a:t>         = 25000 </a:t>
            </a:r>
          </a:p>
          <a:p>
            <a:pPr eaLnBrk="0" fontAlgn="base" hangingPunct="0">
              <a:spcBef>
                <a:spcPct val="0"/>
              </a:spcBef>
              <a:spcAft>
                <a:spcPct val="0"/>
              </a:spcAft>
            </a:pPr>
            <a:r>
              <a:rPr lang="en-US" sz="900" dirty="0">
                <a:solidFill>
                  <a:srgbClr val="000000"/>
                </a:solidFill>
                <a:latin typeface="Times" pitchFamily="2" charset="0"/>
                <a:ea typeface="MS PGothic" pitchFamily="34" charset="-128"/>
              </a:rPr>
              <a:t>  </a:t>
            </a:r>
            <a:r>
              <a:rPr lang="en-US" sz="900" b="1" dirty="0" err="1">
                <a:solidFill>
                  <a:srgbClr val="C00000"/>
                </a:solidFill>
                <a:latin typeface="Times" pitchFamily="2" charset="0"/>
                <a:ea typeface="MS PGothic" pitchFamily="34" charset="-128"/>
              </a:rPr>
              <a:t>PixelsFromEdge</a:t>
            </a:r>
            <a:r>
              <a:rPr lang="en-US" sz="900" b="1" dirty="0">
                <a:solidFill>
                  <a:srgbClr val="C00000"/>
                </a:solidFill>
                <a:latin typeface="Times" pitchFamily="2" charset="0"/>
                <a:ea typeface="MS PGothic" pitchFamily="34" charset="-128"/>
              </a:rPr>
              <a:t> = 35</a:t>
            </a:r>
          </a:p>
          <a:p>
            <a:pPr eaLnBrk="0" fontAlgn="base" hangingPunct="0">
              <a:spcBef>
                <a:spcPct val="0"/>
              </a:spcBef>
              <a:spcAft>
                <a:spcPct val="0"/>
              </a:spcAft>
            </a:pPr>
            <a:r>
              <a:rPr lang="en-US" sz="900" dirty="0" err="1">
                <a:solidFill>
                  <a:srgbClr val="000000"/>
                </a:solidFill>
                <a:latin typeface="Times" pitchFamily="2" charset="0"/>
                <a:ea typeface="MS PGothic" pitchFamily="34" charset="-128"/>
              </a:rPr>
              <a:t>End_Group</a:t>
            </a:r>
            <a:endParaRPr lang="en-US" sz="900" dirty="0">
              <a:solidFill>
                <a:srgbClr val="000000"/>
              </a:solidFill>
              <a:latin typeface="Times" pitchFamily="2" charset="0"/>
              <a:ea typeface="MS PGothic" pitchFamily="34" charset="-128"/>
            </a:endParaRPr>
          </a:p>
        </p:txBody>
      </p:sp>
    </p:spTree>
    <p:extLst>
      <p:ext uri="{BB962C8B-B14F-4D97-AF65-F5344CB8AC3E}">
        <p14:creationId xmlns:p14="http://schemas.microsoft.com/office/powerpoint/2010/main" val="1612790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13561" y="2133600"/>
            <a:ext cx="4739640" cy="738664"/>
          </a:xfrm>
          <a:prstGeom prst="rect">
            <a:avLst/>
          </a:prstGeom>
          <a:noFill/>
        </p:spPr>
        <p:txBody>
          <a:bodyPr wrap="square" rtlCol="0">
            <a:spAutoFit/>
          </a:bodyPr>
          <a:lstStyle/>
          <a:p>
            <a:pPr eaLnBrk="0" fontAlgn="base" hangingPunct="0">
              <a:spcBef>
                <a:spcPct val="0"/>
              </a:spcBef>
              <a:spcAft>
                <a:spcPct val="0"/>
              </a:spcAft>
            </a:pPr>
            <a:r>
              <a:rPr lang="en-US" sz="1400" i="1" dirty="0">
                <a:solidFill>
                  <a:srgbClr val="205389"/>
                </a:solidFill>
                <a:latin typeface="Arial" charset="0"/>
                <a:ea typeface="MS PGothic" pitchFamily="34" charset="-128"/>
              </a:rPr>
              <a:t>Avoid control point image measures in the shadows with a </a:t>
            </a:r>
            <a:r>
              <a:rPr lang="en-US" sz="1400" b="1" i="1" dirty="0" err="1">
                <a:solidFill>
                  <a:srgbClr val="205389"/>
                </a:solidFill>
                <a:latin typeface="Arial" charset="0"/>
                <a:ea typeface="MS PGothic" pitchFamily="34" charset="-128"/>
              </a:rPr>
              <a:t>MinDN</a:t>
            </a:r>
            <a:r>
              <a:rPr lang="en-US" sz="1400" i="1" dirty="0">
                <a:solidFill>
                  <a:srgbClr val="205389"/>
                </a:solidFill>
                <a:latin typeface="Arial" charset="0"/>
                <a:ea typeface="MS PGothic" pitchFamily="34" charset="-128"/>
              </a:rPr>
              <a:t> and or a maximum incidence angle (</a:t>
            </a:r>
            <a:r>
              <a:rPr lang="en-US" sz="1400" b="1" i="1" dirty="0" err="1">
                <a:solidFill>
                  <a:srgbClr val="205389"/>
                </a:solidFill>
                <a:latin typeface="Arial" charset="0"/>
                <a:ea typeface="MS PGothic" pitchFamily="34" charset="-128"/>
              </a:rPr>
              <a:t>MaxIncidence</a:t>
            </a:r>
            <a:r>
              <a:rPr lang="en-US" sz="1400" i="1" dirty="0">
                <a:solidFill>
                  <a:srgbClr val="205389"/>
                </a:solidFill>
                <a:latin typeface="Arial" charset="0"/>
                <a:ea typeface="MS PGothic" pitchFamily="34" charset="-128"/>
              </a:rPr>
              <a:t>) for the terminator region</a:t>
            </a:r>
            <a:endParaRPr lang="en-US" sz="1400" dirty="0">
              <a:solidFill>
                <a:srgbClr val="205389"/>
              </a:solidFill>
              <a:latin typeface="Arial" charset="0"/>
              <a:ea typeface="MS PGothic" pitchFamily="34" charset="-128"/>
            </a:endParaRPr>
          </a:p>
        </p:txBody>
      </p:sp>
      <p:sp>
        <p:nvSpPr>
          <p:cNvPr id="6" name="Rectangle 5"/>
          <p:cNvSpPr/>
          <p:nvPr/>
        </p:nvSpPr>
        <p:spPr>
          <a:xfrm>
            <a:off x="2621463" y="381001"/>
            <a:ext cx="7031553" cy="1384995"/>
          </a:xfrm>
          <a:prstGeom prst="rect">
            <a:avLst/>
          </a:prstGeom>
          <a:ln>
            <a:solidFill>
              <a:srgbClr val="0066CC"/>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Ø"/>
            </a:pPr>
            <a:r>
              <a:rPr lang="en-US" sz="1200" dirty="0">
                <a:solidFill>
                  <a:srgbClr val="205389"/>
                </a:solidFill>
                <a:latin typeface="Arial" charset="0"/>
                <a:ea typeface="MS PGothic" pitchFamily="34" charset="-128"/>
              </a:rPr>
              <a:t>Avoiding undesirable data (shadows, limb, terminator, edges, no data, etc.)</a:t>
            </a:r>
          </a:p>
          <a:p>
            <a:pPr marL="742950" lvl="1"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Use valid measure </a:t>
            </a:r>
            <a:r>
              <a:rPr lang="en-US" sz="1200" i="1"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 and desired settings </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$ISIS3DATA/base/templates/</a:t>
            </a:r>
            <a:r>
              <a:rPr lang="en-US" sz="1200" dirty="0" err="1">
                <a:solidFill>
                  <a:srgbClr val="205389"/>
                </a:solidFill>
                <a:latin typeface="Arial" charset="0"/>
                <a:ea typeface="MS PGothic" pitchFamily="34" charset="-128"/>
              </a:rPr>
              <a:t>cnet_validmeasure</a:t>
            </a:r>
            <a:r>
              <a:rPr lang="en-US" sz="1200" dirty="0">
                <a:solidFill>
                  <a:srgbClr val="205389"/>
                </a:solidFill>
                <a:latin typeface="Arial" charset="0"/>
                <a:ea typeface="MS PGothic" pitchFamily="34" charset="-128"/>
              </a:rPr>
              <a:t>/validmeasure.def</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Can be applied anytime in an application that offers a ‘</a:t>
            </a:r>
            <a:r>
              <a:rPr lang="en-US" sz="1200"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 parameter </a:t>
            </a:r>
          </a:p>
          <a:p>
            <a:pPr marL="1657350" lvl="3" indent="-285750" eaLnBrk="0" fontAlgn="base" hangingPunct="0">
              <a:spcBef>
                <a:spcPct val="0"/>
              </a:spcBef>
              <a:spcAft>
                <a:spcPct val="0"/>
              </a:spcAft>
              <a:buFont typeface="Arial" panose="020B0604020202020204" pitchFamily="34" charset="0"/>
              <a:buChar char="•"/>
            </a:pPr>
            <a:r>
              <a:rPr lang="en-US" sz="1200" dirty="0" err="1">
                <a:solidFill>
                  <a:srgbClr val="205389"/>
                </a:solidFill>
                <a:latin typeface="Arial" charset="0"/>
                <a:ea typeface="MS PGothic" pitchFamily="34" charset="-128"/>
              </a:rPr>
              <a:t>cnetedit</a:t>
            </a:r>
            <a:r>
              <a:rPr lang="en-US" sz="1200" dirty="0">
                <a:solidFill>
                  <a:srgbClr val="205389"/>
                </a:solidFill>
                <a:latin typeface="Arial" charset="0"/>
                <a:ea typeface="MS PGothic" pitchFamily="34" charset="-128"/>
              </a:rPr>
              <a:t> deffile=valid.def</a:t>
            </a:r>
          </a:p>
          <a:p>
            <a:pPr marL="1657350" lvl="3" indent="-285750" eaLnBrk="0" fontAlgn="base" hangingPunct="0">
              <a:spcBef>
                <a:spcPct val="0"/>
              </a:spcBef>
              <a:spcAft>
                <a:spcPct val="0"/>
              </a:spcAft>
              <a:buFont typeface="Arial" panose="020B0604020202020204" pitchFamily="34" charset="0"/>
              <a:buChar char="•"/>
            </a:pPr>
            <a:r>
              <a:rPr lang="en-US" sz="1200" i="1" dirty="0" err="1">
                <a:solidFill>
                  <a:srgbClr val="205389"/>
                </a:solidFill>
                <a:latin typeface="Arial" charset="0"/>
                <a:ea typeface="MS PGothic" pitchFamily="34" charset="-128"/>
              </a:rPr>
              <a:t>findimageoverlaps</a:t>
            </a:r>
            <a:r>
              <a:rPr lang="en-US" sz="1200" i="1" dirty="0">
                <a:solidFill>
                  <a:srgbClr val="205389"/>
                </a:solidFill>
                <a:latin typeface="Arial" charset="0"/>
                <a:ea typeface="MS PGothic" pitchFamily="34" charset="-128"/>
              </a:rPr>
              <a:t>/</a:t>
            </a:r>
            <a:r>
              <a:rPr lang="en-US" sz="1200" i="1" dirty="0" err="1">
                <a:solidFill>
                  <a:srgbClr val="205389"/>
                </a:solidFill>
                <a:latin typeface="Arial" charset="0"/>
                <a:ea typeface="MS PGothic" pitchFamily="34" charset="-128"/>
              </a:rPr>
              <a:t>autoseed</a:t>
            </a:r>
            <a:r>
              <a:rPr lang="en-US" sz="1200" i="1"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autoseed</a:t>
            </a:r>
            <a:r>
              <a:rPr lang="en-US" sz="1200" dirty="0">
                <a:solidFill>
                  <a:srgbClr val="205389"/>
                </a:solidFill>
                <a:latin typeface="Arial" charset="0"/>
                <a:ea typeface="MS PGothic" pitchFamily="34" charset="-128"/>
              </a:rPr>
              <a:t> deffile=valid.def</a:t>
            </a:r>
          </a:p>
          <a:p>
            <a:pPr marL="1657350" lvl="3" indent="-285750" eaLnBrk="0" fontAlgn="base" hangingPunct="0">
              <a:spcBef>
                <a:spcPct val="0"/>
              </a:spcBef>
              <a:spcAft>
                <a:spcPct val="0"/>
              </a:spcAft>
              <a:buFont typeface="Arial" panose="020B0604020202020204" pitchFamily="34" charset="0"/>
              <a:buChar char="•"/>
            </a:pPr>
            <a:r>
              <a:rPr lang="en-US" sz="1200" i="1" dirty="0" err="1">
                <a:solidFill>
                  <a:srgbClr val="205389"/>
                </a:solidFill>
                <a:latin typeface="Arial" charset="0"/>
                <a:ea typeface="MS PGothic" pitchFamily="34" charset="-128"/>
              </a:rPr>
              <a:t>seedgrid</a:t>
            </a:r>
            <a:r>
              <a:rPr lang="en-US" sz="1200" i="1" dirty="0">
                <a:solidFill>
                  <a:srgbClr val="205389"/>
                </a:solidFill>
                <a:latin typeface="Arial" charset="0"/>
                <a:ea typeface="MS PGothic" pitchFamily="34" charset="-128"/>
              </a:rPr>
              <a:t>/</a:t>
            </a:r>
            <a:r>
              <a:rPr lang="en-US" sz="1200" i="1" dirty="0" err="1">
                <a:solidFill>
                  <a:srgbClr val="205389"/>
                </a:solidFill>
                <a:latin typeface="Arial" charset="0"/>
                <a:ea typeface="MS PGothic" pitchFamily="34" charset="-128"/>
              </a:rPr>
              <a:t>cnetadd</a:t>
            </a:r>
            <a:r>
              <a:rPr lang="en-US" sz="1200" i="1"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cnetadd</a:t>
            </a:r>
            <a:r>
              <a:rPr lang="en-US" sz="1200" dirty="0">
                <a:solidFill>
                  <a:srgbClr val="205389"/>
                </a:solidFill>
                <a:latin typeface="Arial" charset="0"/>
                <a:ea typeface="MS PGothic" pitchFamily="34" charset="-128"/>
              </a:rPr>
              <a:t> deffile=valid.def</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13560" y="3058418"/>
            <a:ext cx="3569524" cy="3569524"/>
          </a:xfrm>
          <a:prstGeom prst="rect">
            <a:avLst/>
          </a:prstGeom>
        </p:spPr>
      </p:pic>
      <p:sp>
        <p:nvSpPr>
          <p:cNvPr id="9" name="TextBox 8"/>
          <p:cNvSpPr txBox="1"/>
          <p:nvPr/>
        </p:nvSpPr>
        <p:spPr>
          <a:xfrm>
            <a:off x="5925921" y="3276600"/>
            <a:ext cx="3911648" cy="2123658"/>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Group = </a:t>
            </a:r>
            <a:r>
              <a:rPr lang="en-US" sz="1200" dirty="0" err="1">
                <a:solidFill>
                  <a:srgbClr val="000000"/>
                </a:solidFill>
                <a:latin typeface="Times" pitchFamily="2" charset="0"/>
                <a:ea typeface="MS PGothic" pitchFamily="34" charset="-128"/>
              </a:rPr>
              <a:t>ValidMeasure</a:t>
            </a:r>
            <a:endParaRPr lang="en-US" sz="12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b="1" dirty="0" err="1">
                <a:solidFill>
                  <a:srgbClr val="FF0000"/>
                </a:solidFill>
                <a:latin typeface="Times" pitchFamily="2" charset="0"/>
                <a:ea typeface="MS PGothic" pitchFamily="34" charset="-128"/>
              </a:rPr>
              <a:t>MinDN</a:t>
            </a:r>
            <a:r>
              <a:rPr lang="en-US" sz="1200" b="1" dirty="0">
                <a:solidFill>
                  <a:srgbClr val="FF0000"/>
                </a:solidFill>
                <a:latin typeface="Times" pitchFamily="2" charset="0"/>
                <a:ea typeface="MS PGothic" pitchFamily="34" charset="-128"/>
              </a:rPr>
              <a:t> = 0.001          </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MaxDN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MinEmission</a:t>
            </a:r>
            <a:r>
              <a:rPr lang="en-US" sz="1200" dirty="0">
                <a:solidFill>
                  <a:srgbClr val="000000"/>
                </a:solidFill>
                <a:latin typeface="Times" pitchFamily="2" charset="0"/>
                <a:ea typeface="MS PGothic" pitchFamily="34" charset="-128"/>
              </a:rPr>
              <a:t> = double  (limb/oblique criteria)</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MaxEmission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MinIncidence</a:t>
            </a:r>
            <a:r>
              <a:rPr lang="en-US" sz="1200" dirty="0">
                <a:solidFill>
                  <a:srgbClr val="000000"/>
                </a:solidFill>
                <a:latin typeface="Times" pitchFamily="2" charset="0"/>
                <a:ea typeface="MS PGothic" pitchFamily="34" charset="-128"/>
              </a:rPr>
              <a:t> = double (terminator/shadow)</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b="1" dirty="0" err="1">
                <a:solidFill>
                  <a:srgbClr val="FF0000"/>
                </a:solidFill>
                <a:latin typeface="Times" pitchFamily="2" charset="0"/>
                <a:ea typeface="MS PGothic" pitchFamily="34" charset="-128"/>
              </a:rPr>
              <a:t>MaxIncidence</a:t>
            </a:r>
            <a:r>
              <a:rPr lang="en-US" sz="1200" b="1" dirty="0">
                <a:solidFill>
                  <a:srgbClr val="FF0000"/>
                </a:solidFill>
                <a:latin typeface="Times" pitchFamily="2" charset="0"/>
                <a:ea typeface="MS PGothic" pitchFamily="34" charset="-128"/>
              </a:rPr>
              <a:t> = 75  </a:t>
            </a:r>
            <a:r>
              <a:rPr lang="en-US" sz="1200" dirty="0">
                <a:solidFill>
                  <a:srgbClr val="000000"/>
                </a:solidFill>
                <a:latin typeface="Times" pitchFamily="2" charset="0"/>
                <a:ea typeface="MS PGothic" pitchFamily="34" charset="-128"/>
              </a:rPr>
              <a:t>(degrees)</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MinResolution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MaxResolution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PixelsFromEdge</a:t>
            </a:r>
            <a:r>
              <a:rPr lang="en-US" sz="1200" dirty="0">
                <a:solidFill>
                  <a:srgbClr val="000000"/>
                </a:solidFill>
                <a:latin typeface="Times" pitchFamily="2" charset="0"/>
                <a:ea typeface="MS PGothic" pitchFamily="34" charset="-128"/>
              </a:rPr>
              <a:t> = integer OR </a:t>
            </a:r>
            <a:r>
              <a:rPr lang="en-US" sz="1200" dirty="0" err="1">
                <a:solidFill>
                  <a:srgbClr val="000000"/>
                </a:solidFill>
                <a:latin typeface="Times" pitchFamily="2" charset="0"/>
                <a:ea typeface="MS PGothic" pitchFamily="34" charset="-128"/>
              </a:rPr>
              <a:t>MetersFromEdge</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err="1">
                <a:solidFill>
                  <a:srgbClr val="000000"/>
                </a:solidFill>
                <a:latin typeface="Times" pitchFamily="2" charset="0"/>
                <a:ea typeface="MS PGothic" pitchFamily="34" charset="-128"/>
              </a:rPr>
              <a:t>EndGroup</a:t>
            </a:r>
            <a:endParaRPr lang="en-US" sz="1200" dirty="0">
              <a:solidFill>
                <a:srgbClr val="000000"/>
              </a:solidFill>
              <a:latin typeface="Times" pitchFamily="2" charset="0"/>
              <a:ea typeface="MS PGothic" pitchFamily="34" charset="-128"/>
            </a:endParaRPr>
          </a:p>
        </p:txBody>
      </p:sp>
    </p:spTree>
    <p:extLst>
      <p:ext uri="{BB962C8B-B14F-4D97-AF65-F5344CB8AC3E}">
        <p14:creationId xmlns:p14="http://schemas.microsoft.com/office/powerpoint/2010/main" val="2545223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28800" y="1941494"/>
            <a:ext cx="6705600" cy="954107"/>
          </a:xfrm>
          <a:prstGeom prst="rect">
            <a:avLst/>
          </a:prstGeom>
          <a:noFill/>
        </p:spPr>
        <p:txBody>
          <a:bodyPr wrap="square" rtlCol="0">
            <a:spAutoFit/>
          </a:bodyPr>
          <a:lstStyle/>
          <a:p>
            <a:pPr eaLnBrk="0" fontAlgn="base" hangingPunct="0">
              <a:spcBef>
                <a:spcPct val="0"/>
              </a:spcBef>
              <a:spcAft>
                <a:spcPct val="0"/>
              </a:spcAft>
            </a:pPr>
            <a:r>
              <a:rPr lang="en-US" sz="1400" i="1" dirty="0">
                <a:solidFill>
                  <a:srgbClr val="205389"/>
                </a:solidFill>
                <a:latin typeface="Arial" charset="0"/>
                <a:ea typeface="MS PGothic" pitchFamily="34" charset="-128"/>
              </a:rPr>
              <a:t>Avoid control point image measures in the shadows with a </a:t>
            </a:r>
            <a:r>
              <a:rPr lang="en-US" sz="1400" b="1" i="1" dirty="0" err="1">
                <a:solidFill>
                  <a:srgbClr val="205389"/>
                </a:solidFill>
                <a:latin typeface="Arial" charset="0"/>
                <a:ea typeface="MS PGothic" pitchFamily="34" charset="-128"/>
              </a:rPr>
              <a:t>MinDN</a:t>
            </a:r>
            <a:r>
              <a:rPr lang="en-US" sz="1400" i="1" dirty="0">
                <a:solidFill>
                  <a:srgbClr val="205389"/>
                </a:solidFill>
                <a:latin typeface="Arial" charset="0"/>
                <a:ea typeface="MS PGothic" pitchFamily="34" charset="-128"/>
              </a:rPr>
              <a:t> and along the edges of the image with </a:t>
            </a:r>
            <a:r>
              <a:rPr lang="en-US" sz="1400" b="1" i="1" dirty="0" err="1">
                <a:solidFill>
                  <a:srgbClr val="205389"/>
                </a:solidFill>
                <a:latin typeface="Arial" charset="0"/>
                <a:ea typeface="MS PGothic" pitchFamily="34" charset="-128"/>
              </a:rPr>
              <a:t>PixelsFromEdge</a:t>
            </a:r>
            <a:endParaRPr lang="en-US" sz="1400" b="1" i="1" dirty="0">
              <a:solidFill>
                <a:srgbClr val="205389"/>
              </a:solidFill>
              <a:latin typeface="Arial" charset="0"/>
              <a:ea typeface="MS PGothic" pitchFamily="34" charset="-128"/>
            </a:endParaRPr>
          </a:p>
          <a:p>
            <a:pPr eaLnBrk="0" fontAlgn="base" hangingPunct="0">
              <a:spcBef>
                <a:spcPct val="0"/>
              </a:spcBef>
              <a:spcAft>
                <a:spcPct val="0"/>
              </a:spcAft>
            </a:pPr>
            <a:endParaRPr lang="en-US" sz="1400" b="1" i="1" dirty="0">
              <a:solidFill>
                <a:srgbClr val="205389"/>
              </a:solidFill>
              <a:latin typeface="Arial" charset="0"/>
              <a:ea typeface="MS PGothic" pitchFamily="34" charset="-128"/>
            </a:endParaRPr>
          </a:p>
          <a:p>
            <a:pPr marL="285750" indent="-285750" eaLnBrk="0" fontAlgn="base" hangingPunct="0">
              <a:spcBef>
                <a:spcPct val="0"/>
              </a:spcBef>
              <a:spcAft>
                <a:spcPct val="0"/>
              </a:spcAft>
              <a:buFont typeface="Wingdings" charset="2"/>
              <a:buChar char="§"/>
            </a:pPr>
            <a:r>
              <a:rPr lang="en-US" sz="1400" dirty="0">
                <a:solidFill>
                  <a:srgbClr val="205389"/>
                </a:solidFill>
                <a:latin typeface="Arial" charset="0"/>
                <a:ea typeface="MS PGothic" pitchFamily="34" charset="-128"/>
              </a:rPr>
              <a:t>Green “</a:t>
            </a:r>
            <a:r>
              <a:rPr lang="en-US" sz="1400" b="1" dirty="0">
                <a:solidFill>
                  <a:srgbClr val="205389"/>
                </a:solidFill>
                <a:latin typeface="Arial" charset="0"/>
                <a:ea typeface="MS PGothic" pitchFamily="34" charset="-128"/>
              </a:rPr>
              <a:t>+</a:t>
            </a:r>
            <a:r>
              <a:rPr lang="en-US" sz="1400" dirty="0">
                <a:solidFill>
                  <a:srgbClr val="205389"/>
                </a:solidFill>
                <a:latin typeface="Arial" charset="0"/>
                <a:ea typeface="MS PGothic" pitchFamily="34" charset="-128"/>
              </a:rPr>
              <a:t>” = Valid Measures;   Yellow “+” = Invalid Measures (Ignore = True)</a:t>
            </a:r>
          </a:p>
        </p:txBody>
      </p:sp>
      <p:sp>
        <p:nvSpPr>
          <p:cNvPr id="6" name="Rectangle 5"/>
          <p:cNvSpPr/>
          <p:nvPr/>
        </p:nvSpPr>
        <p:spPr>
          <a:xfrm>
            <a:off x="2621463" y="381001"/>
            <a:ext cx="7031553" cy="1384995"/>
          </a:xfrm>
          <a:prstGeom prst="rect">
            <a:avLst/>
          </a:prstGeom>
          <a:ln>
            <a:solidFill>
              <a:srgbClr val="0066CC"/>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Ø"/>
            </a:pPr>
            <a:r>
              <a:rPr lang="en-US" sz="1200" dirty="0">
                <a:solidFill>
                  <a:srgbClr val="205389"/>
                </a:solidFill>
                <a:latin typeface="Arial" charset="0"/>
                <a:ea typeface="MS PGothic" pitchFamily="34" charset="-128"/>
              </a:rPr>
              <a:t>Avoiding undesirable data (shadows, limb, terminator, edges, no data, etc.)</a:t>
            </a:r>
          </a:p>
          <a:p>
            <a:pPr marL="742950" lvl="1"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Use valid measure </a:t>
            </a:r>
            <a:r>
              <a:rPr lang="en-US" sz="1200" i="1"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 and desired settings $ISIS3DATA/base/templates/</a:t>
            </a:r>
            <a:r>
              <a:rPr lang="en-US" sz="1200" dirty="0" err="1">
                <a:solidFill>
                  <a:srgbClr val="205389"/>
                </a:solidFill>
                <a:latin typeface="Arial" charset="0"/>
                <a:ea typeface="MS PGothic" pitchFamily="34" charset="-128"/>
              </a:rPr>
              <a:t>cnet_validmeasure</a:t>
            </a:r>
            <a:r>
              <a:rPr lang="en-US" sz="1200" dirty="0">
                <a:solidFill>
                  <a:srgbClr val="205389"/>
                </a:solidFill>
                <a:latin typeface="Arial" charset="0"/>
                <a:ea typeface="MS PGothic" pitchFamily="34" charset="-128"/>
              </a:rPr>
              <a:t>/validmeasure.def</a:t>
            </a:r>
          </a:p>
          <a:p>
            <a:pPr marL="1200150" lvl="2" indent="-285750" eaLnBrk="0" fontAlgn="base" hangingPunct="0">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Can be applied anytime in an application that offers a ‘</a:t>
            </a:r>
            <a:r>
              <a:rPr lang="en-US" sz="1200"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 parameter </a:t>
            </a:r>
          </a:p>
          <a:p>
            <a:pPr marL="1657350" lvl="3" indent="-285750" eaLnBrk="0" fontAlgn="base" hangingPunct="0">
              <a:spcBef>
                <a:spcPct val="0"/>
              </a:spcBef>
              <a:spcAft>
                <a:spcPct val="0"/>
              </a:spcAft>
              <a:buFont typeface="Arial" panose="020B0604020202020204" pitchFamily="34" charset="0"/>
              <a:buChar char="•"/>
            </a:pPr>
            <a:r>
              <a:rPr lang="en-US" sz="1200" dirty="0" err="1">
                <a:solidFill>
                  <a:srgbClr val="205389"/>
                </a:solidFill>
                <a:latin typeface="Arial" charset="0"/>
                <a:ea typeface="MS PGothic" pitchFamily="34" charset="-128"/>
              </a:rPr>
              <a:t>cnetedit</a:t>
            </a:r>
            <a:r>
              <a:rPr lang="en-US" sz="1200" dirty="0">
                <a:solidFill>
                  <a:srgbClr val="205389"/>
                </a:solidFill>
                <a:latin typeface="Arial" charset="0"/>
                <a:ea typeface="MS PGothic" pitchFamily="34" charset="-128"/>
              </a:rPr>
              <a:t> deffile=valid.def</a:t>
            </a:r>
          </a:p>
          <a:p>
            <a:pPr marL="1657350" lvl="3" indent="-285750" eaLnBrk="0" fontAlgn="base" hangingPunct="0">
              <a:spcBef>
                <a:spcPct val="0"/>
              </a:spcBef>
              <a:spcAft>
                <a:spcPct val="0"/>
              </a:spcAft>
              <a:buFont typeface="Arial" panose="020B0604020202020204" pitchFamily="34" charset="0"/>
              <a:buChar char="•"/>
            </a:pPr>
            <a:r>
              <a:rPr lang="en-US" sz="1200" i="1" dirty="0" err="1">
                <a:solidFill>
                  <a:srgbClr val="205389"/>
                </a:solidFill>
                <a:latin typeface="Arial" charset="0"/>
                <a:ea typeface="MS PGothic" pitchFamily="34" charset="-128"/>
              </a:rPr>
              <a:t>findimageoverlaps</a:t>
            </a:r>
            <a:r>
              <a:rPr lang="en-US" sz="1200" i="1" dirty="0">
                <a:solidFill>
                  <a:srgbClr val="205389"/>
                </a:solidFill>
                <a:latin typeface="Arial" charset="0"/>
                <a:ea typeface="MS PGothic" pitchFamily="34" charset="-128"/>
              </a:rPr>
              <a:t>/</a:t>
            </a:r>
            <a:r>
              <a:rPr lang="en-US" sz="1200" i="1" dirty="0" err="1">
                <a:solidFill>
                  <a:srgbClr val="205389"/>
                </a:solidFill>
                <a:latin typeface="Arial" charset="0"/>
                <a:ea typeface="MS PGothic" pitchFamily="34" charset="-128"/>
              </a:rPr>
              <a:t>autoseed</a:t>
            </a:r>
            <a:r>
              <a:rPr lang="en-US" sz="1200" i="1"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autoseed</a:t>
            </a:r>
            <a:r>
              <a:rPr lang="en-US" sz="1200" dirty="0">
                <a:solidFill>
                  <a:srgbClr val="205389"/>
                </a:solidFill>
                <a:latin typeface="Arial" charset="0"/>
                <a:ea typeface="MS PGothic" pitchFamily="34" charset="-128"/>
              </a:rPr>
              <a:t> deffile=valid.def</a:t>
            </a:r>
          </a:p>
          <a:p>
            <a:pPr marL="1657350" lvl="3" indent="-285750" eaLnBrk="0" fontAlgn="base" hangingPunct="0">
              <a:spcBef>
                <a:spcPct val="0"/>
              </a:spcBef>
              <a:spcAft>
                <a:spcPct val="0"/>
              </a:spcAft>
              <a:buFont typeface="Arial" panose="020B0604020202020204" pitchFamily="34" charset="0"/>
              <a:buChar char="•"/>
            </a:pPr>
            <a:r>
              <a:rPr lang="en-US" sz="1200" i="1" dirty="0" err="1">
                <a:solidFill>
                  <a:srgbClr val="205389"/>
                </a:solidFill>
                <a:latin typeface="Arial" charset="0"/>
                <a:ea typeface="MS PGothic" pitchFamily="34" charset="-128"/>
              </a:rPr>
              <a:t>seedgrid</a:t>
            </a:r>
            <a:r>
              <a:rPr lang="en-US" sz="1200" i="1" dirty="0">
                <a:solidFill>
                  <a:srgbClr val="205389"/>
                </a:solidFill>
                <a:latin typeface="Arial" charset="0"/>
                <a:ea typeface="MS PGothic" pitchFamily="34" charset="-128"/>
              </a:rPr>
              <a:t>/</a:t>
            </a:r>
            <a:r>
              <a:rPr lang="en-US" sz="1200" i="1" dirty="0" err="1">
                <a:solidFill>
                  <a:srgbClr val="205389"/>
                </a:solidFill>
                <a:latin typeface="Arial" charset="0"/>
                <a:ea typeface="MS PGothic" pitchFamily="34" charset="-128"/>
              </a:rPr>
              <a:t>cnetadd</a:t>
            </a:r>
            <a:r>
              <a:rPr lang="en-US" sz="1200" i="1"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cnetadd</a:t>
            </a:r>
            <a:r>
              <a:rPr lang="en-US" sz="1200" dirty="0">
                <a:solidFill>
                  <a:srgbClr val="205389"/>
                </a:solidFill>
                <a:latin typeface="Arial" charset="0"/>
                <a:ea typeface="MS PGothic" pitchFamily="34" charset="-128"/>
              </a:rPr>
              <a:t> deffile=valid.def</a:t>
            </a:r>
          </a:p>
        </p:txBody>
      </p:sp>
      <p:sp>
        <p:nvSpPr>
          <p:cNvPr id="9" name="TextBox 8"/>
          <p:cNvSpPr txBox="1"/>
          <p:nvPr/>
        </p:nvSpPr>
        <p:spPr>
          <a:xfrm>
            <a:off x="5925922" y="3276600"/>
            <a:ext cx="3190597" cy="2123658"/>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0000"/>
                </a:solidFill>
                <a:latin typeface="Times" pitchFamily="2" charset="0"/>
                <a:ea typeface="MS PGothic" pitchFamily="34" charset="-128"/>
              </a:rPr>
              <a:t>Group = </a:t>
            </a:r>
            <a:r>
              <a:rPr lang="en-US" sz="1200" dirty="0" err="1">
                <a:solidFill>
                  <a:srgbClr val="000000"/>
                </a:solidFill>
                <a:latin typeface="Times" pitchFamily="2" charset="0"/>
                <a:ea typeface="MS PGothic" pitchFamily="34" charset="-128"/>
              </a:rPr>
              <a:t>ValidMeasure</a:t>
            </a:r>
            <a:endParaRPr lang="en-US" sz="1200" dirty="0">
              <a:solidFill>
                <a:srgbClr val="000000"/>
              </a:solidFill>
              <a:latin typeface="Times" pitchFamily="2" charset="0"/>
              <a:ea typeface="MS PGothic" pitchFamily="34" charset="-128"/>
            </a:endParaRP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b="1" dirty="0" err="1">
                <a:solidFill>
                  <a:srgbClr val="FF0000"/>
                </a:solidFill>
                <a:latin typeface="Times" pitchFamily="2" charset="0"/>
                <a:ea typeface="MS PGothic" pitchFamily="34" charset="-128"/>
              </a:rPr>
              <a:t>MinDN</a:t>
            </a:r>
            <a:r>
              <a:rPr lang="en-US" sz="1200" b="1" dirty="0">
                <a:solidFill>
                  <a:srgbClr val="FF0000"/>
                </a:solidFill>
                <a:latin typeface="Times" pitchFamily="2" charset="0"/>
                <a:ea typeface="MS PGothic" pitchFamily="34" charset="-128"/>
              </a:rPr>
              <a:t> = 1.5          </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MaxDN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MinEmission</a:t>
            </a:r>
            <a:r>
              <a:rPr lang="en-US" sz="1200" dirty="0">
                <a:solidFill>
                  <a:srgbClr val="000000"/>
                </a:solidFill>
                <a:latin typeface="Times" pitchFamily="2" charset="0"/>
                <a:ea typeface="MS PGothic" pitchFamily="34" charset="-128"/>
              </a:rPr>
              <a:t> = double  (limb/oblique criteria)</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MaxEmission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MinIncidence</a:t>
            </a:r>
            <a:r>
              <a:rPr lang="en-US" sz="1200" dirty="0">
                <a:solidFill>
                  <a:srgbClr val="000000"/>
                </a:solidFill>
                <a:latin typeface="Times" pitchFamily="2" charset="0"/>
                <a:ea typeface="MS PGothic" pitchFamily="34" charset="-128"/>
              </a:rPr>
              <a:t> = double (terminator/shadow)</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MaxIncidence</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MinResolution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dirty="0" err="1">
                <a:solidFill>
                  <a:srgbClr val="000000"/>
                </a:solidFill>
                <a:latin typeface="Times" pitchFamily="2" charset="0"/>
                <a:ea typeface="MS PGothic" pitchFamily="34" charset="-128"/>
              </a:rPr>
              <a:t>MaxResolution</a:t>
            </a:r>
            <a:r>
              <a:rPr lang="en-US" sz="1200" dirty="0">
                <a:solidFill>
                  <a:srgbClr val="000000"/>
                </a:solidFill>
                <a:latin typeface="Times" pitchFamily="2" charset="0"/>
                <a:ea typeface="MS PGothic" pitchFamily="34" charset="-128"/>
              </a:rPr>
              <a:t> = double</a:t>
            </a:r>
          </a:p>
          <a:p>
            <a:pPr eaLnBrk="0" fontAlgn="base" hangingPunct="0">
              <a:spcBef>
                <a:spcPct val="0"/>
              </a:spcBef>
              <a:spcAft>
                <a:spcPct val="0"/>
              </a:spcAft>
            </a:pPr>
            <a:r>
              <a:rPr lang="en-US" sz="1200" dirty="0">
                <a:solidFill>
                  <a:srgbClr val="000000"/>
                </a:solidFill>
                <a:latin typeface="Times" pitchFamily="2" charset="0"/>
                <a:ea typeface="MS PGothic" pitchFamily="34" charset="-128"/>
              </a:rPr>
              <a:t>    </a:t>
            </a:r>
            <a:r>
              <a:rPr lang="en-US" sz="1200" b="1" dirty="0" err="1">
                <a:solidFill>
                  <a:srgbClr val="FF0000"/>
                </a:solidFill>
                <a:latin typeface="Times" pitchFamily="2" charset="0"/>
                <a:ea typeface="MS PGothic" pitchFamily="34" charset="-128"/>
              </a:rPr>
              <a:t>PixelsFromEdge</a:t>
            </a:r>
            <a:r>
              <a:rPr lang="en-US" sz="1200" b="1" dirty="0">
                <a:solidFill>
                  <a:srgbClr val="FF0000"/>
                </a:solidFill>
                <a:latin typeface="Times" pitchFamily="2" charset="0"/>
                <a:ea typeface="MS PGothic" pitchFamily="34" charset="-128"/>
              </a:rPr>
              <a:t> = 20</a:t>
            </a:r>
          </a:p>
          <a:p>
            <a:pPr eaLnBrk="0" fontAlgn="base" hangingPunct="0">
              <a:spcBef>
                <a:spcPct val="0"/>
              </a:spcBef>
              <a:spcAft>
                <a:spcPct val="0"/>
              </a:spcAft>
            </a:pPr>
            <a:r>
              <a:rPr lang="en-US" sz="1200" dirty="0" err="1">
                <a:solidFill>
                  <a:srgbClr val="000000"/>
                </a:solidFill>
                <a:latin typeface="Times" pitchFamily="2" charset="0"/>
                <a:ea typeface="MS PGothic" pitchFamily="34" charset="-128"/>
              </a:rPr>
              <a:t>EndGroup</a:t>
            </a:r>
            <a:endParaRPr lang="en-US" sz="1200" dirty="0">
              <a:solidFill>
                <a:srgbClr val="000000"/>
              </a:solidFill>
              <a:latin typeface="Times" pitchFamily="2" charset="0"/>
              <a:ea typeface="MS PGothic" pitchFamily="34" charset="-128"/>
            </a:endParaRPr>
          </a:p>
        </p:txBody>
      </p:sp>
      <p:pic>
        <p:nvPicPr>
          <p:cNvPr id="2" name="Picture 1" descr="valid-def.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2600" y="2943402"/>
            <a:ext cx="3581400" cy="3838398"/>
          </a:xfrm>
          <a:prstGeom prst="rect">
            <a:avLst/>
          </a:prstGeom>
        </p:spPr>
      </p:pic>
    </p:spTree>
    <p:extLst>
      <p:ext uri="{BB962C8B-B14F-4D97-AF65-F5344CB8AC3E}">
        <p14:creationId xmlns:p14="http://schemas.microsoft.com/office/powerpoint/2010/main" val="949551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727B3A8-9619-B004-5199-FD82862E8D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5139" y="950060"/>
            <a:ext cx="6851270" cy="5138452"/>
          </a:xfrm>
          <a:prstGeom prst="rect">
            <a:avLst/>
          </a:prstGeom>
        </p:spPr>
      </p:pic>
      <p:sp>
        <p:nvSpPr>
          <p:cNvPr id="2" name="Title 1">
            <a:extLst>
              <a:ext uri="{FF2B5EF4-FFF2-40B4-BE49-F238E27FC236}">
                <a16:creationId xmlns:a16="http://schemas.microsoft.com/office/drawing/2014/main" id="{58328154-7B75-4D0A-FE0A-E6EEA867AC92}"/>
              </a:ext>
            </a:extLst>
          </p:cNvPr>
          <p:cNvSpPr>
            <a:spLocks noGrp="1"/>
          </p:cNvSpPr>
          <p:nvPr>
            <p:ph type="title"/>
          </p:nvPr>
        </p:nvSpPr>
        <p:spPr>
          <a:xfrm>
            <a:off x="102281" y="861595"/>
            <a:ext cx="4559170" cy="5626307"/>
          </a:xfrm>
        </p:spPr>
        <p:txBody>
          <a:bodyPr vert="horz" lIns="91440" tIns="45720" rIns="91440" bIns="45720" rtlCol="0" anchor="b">
            <a:normAutofit/>
          </a:bodyPr>
          <a:lstStyle/>
          <a:p>
            <a:r>
              <a:rPr lang="en-US" sz="3700" kern="1200" dirty="0">
                <a:solidFill>
                  <a:schemeClr val="tx1"/>
                </a:solidFill>
                <a:latin typeface="+mj-lt"/>
                <a:ea typeface="+mj-ea"/>
                <a:cs typeface="+mj-cs"/>
              </a:rPr>
              <a:t>ISIS Photogrammetry can be complicated – we’ll keep it simple</a:t>
            </a:r>
            <a:br>
              <a:rPr lang="en-US" sz="3700" kern="1200" dirty="0">
                <a:solidFill>
                  <a:schemeClr val="tx1"/>
                </a:solidFill>
                <a:latin typeface="+mj-lt"/>
                <a:ea typeface="+mj-ea"/>
                <a:cs typeface="+mj-cs"/>
              </a:rPr>
            </a:br>
            <a:br>
              <a:rPr lang="en-US" sz="3700" kern="1200" dirty="0">
                <a:solidFill>
                  <a:schemeClr val="tx1"/>
                </a:solidFill>
                <a:latin typeface="+mj-lt"/>
                <a:ea typeface="+mj-ea"/>
                <a:cs typeface="+mj-cs"/>
              </a:rPr>
            </a:br>
            <a:r>
              <a:rPr lang="en-US" sz="3700" kern="1200" dirty="0">
                <a:solidFill>
                  <a:schemeClr val="tx1"/>
                </a:solidFill>
                <a:latin typeface="+mj-lt"/>
                <a:ea typeface="+mj-ea"/>
                <a:cs typeface="+mj-cs"/>
              </a:rPr>
              <a:t>A more detailed USGS presentation is appended at the end of this file. </a:t>
            </a:r>
            <a:br>
              <a:rPr lang="en-US" sz="3700" kern="1200" dirty="0">
                <a:solidFill>
                  <a:schemeClr val="tx1"/>
                </a:solidFill>
                <a:latin typeface="+mj-lt"/>
                <a:ea typeface="+mj-ea"/>
                <a:cs typeface="+mj-cs"/>
              </a:rPr>
            </a:br>
            <a:endParaRPr lang="en-US" sz="3700" kern="1200" dirty="0">
              <a:solidFill>
                <a:schemeClr val="tx1"/>
              </a:solidFill>
              <a:latin typeface="+mj-lt"/>
              <a:ea typeface="+mj-ea"/>
              <a:cs typeface="+mj-cs"/>
            </a:endParaRPr>
          </a:p>
        </p:txBody>
      </p:sp>
    </p:spTree>
    <p:extLst>
      <p:ext uri="{BB962C8B-B14F-4D97-AF65-F5344CB8AC3E}">
        <p14:creationId xmlns:p14="http://schemas.microsoft.com/office/powerpoint/2010/main" val="1580893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AutoShape 10"/>
          <p:cNvSpPr>
            <a:spLocks noChangeArrowheads="1"/>
          </p:cNvSpPr>
          <p:nvPr/>
        </p:nvSpPr>
        <p:spPr bwMode="auto">
          <a:xfrm>
            <a:off x="1971674" y="1600200"/>
            <a:ext cx="914400" cy="457200"/>
          </a:xfrm>
          <a:prstGeom prst="flowChartAlternateProcess">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footprintinit</a:t>
            </a:r>
          </a:p>
        </p:txBody>
      </p:sp>
      <p:sp>
        <p:nvSpPr>
          <p:cNvPr id="4101" name="AutoShape 11"/>
          <p:cNvSpPr>
            <a:spLocks noChangeArrowheads="1"/>
          </p:cNvSpPr>
          <p:nvPr/>
        </p:nvSpPr>
        <p:spPr bwMode="auto">
          <a:xfrm>
            <a:off x="1971674" y="2438400"/>
            <a:ext cx="990600" cy="381000"/>
          </a:xfrm>
          <a:prstGeom prst="flowChartAlternateProcess">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findimgoverlaps</a:t>
            </a:r>
          </a:p>
        </p:txBody>
      </p:sp>
      <p:sp>
        <p:nvSpPr>
          <p:cNvPr id="4102" name="AutoShape 12"/>
          <p:cNvSpPr>
            <a:spLocks noChangeArrowheads="1"/>
          </p:cNvSpPr>
          <p:nvPr/>
        </p:nvSpPr>
        <p:spPr bwMode="auto">
          <a:xfrm>
            <a:off x="1971674" y="3162300"/>
            <a:ext cx="914400" cy="419100"/>
          </a:xfrm>
          <a:prstGeom prst="flowChartAlternateProcess">
            <a:avLst/>
          </a:prstGeom>
          <a:solidFill>
            <a:srgbClr val="FF9C5E"/>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autoseed</a:t>
            </a:r>
          </a:p>
        </p:txBody>
      </p:sp>
      <p:sp>
        <p:nvSpPr>
          <p:cNvPr id="4104" name="AutoShape 14"/>
          <p:cNvSpPr>
            <a:spLocks noChangeArrowheads="1"/>
          </p:cNvSpPr>
          <p:nvPr/>
        </p:nvSpPr>
        <p:spPr bwMode="auto">
          <a:xfrm>
            <a:off x="2895600" y="1524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p:txBody>
      </p:sp>
      <p:sp>
        <p:nvSpPr>
          <p:cNvPr id="4105" name="AutoShape 15"/>
          <p:cNvSpPr>
            <a:spLocks noChangeArrowheads="1"/>
          </p:cNvSpPr>
          <p:nvPr/>
        </p:nvSpPr>
        <p:spPr bwMode="auto">
          <a:xfrm>
            <a:off x="1676400" y="228600"/>
            <a:ext cx="762000" cy="838200"/>
          </a:xfrm>
          <a:prstGeom prst="foldedCorner">
            <a:avLst>
              <a:gd name="adj" fmla="val 12500"/>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Spiceinit</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Apriori</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NAIF/</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SPICE</a:t>
            </a:r>
          </a:p>
        </p:txBody>
      </p:sp>
      <p:sp>
        <p:nvSpPr>
          <p:cNvPr id="4106" name="AutoShape 17"/>
          <p:cNvSpPr>
            <a:spLocks noChangeArrowheads="1"/>
          </p:cNvSpPr>
          <p:nvPr/>
        </p:nvSpPr>
        <p:spPr bwMode="auto">
          <a:xfrm>
            <a:off x="2823106" y="4750207"/>
            <a:ext cx="762000" cy="814388"/>
          </a:xfrm>
          <a:prstGeom prst="bevel">
            <a:avLst>
              <a:gd name="adj" fmla="val 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QNET</a:t>
            </a:r>
          </a:p>
        </p:txBody>
      </p:sp>
      <p:cxnSp>
        <p:nvCxnSpPr>
          <p:cNvPr id="4115" name="AutoShape 33"/>
          <p:cNvCxnSpPr>
            <a:cxnSpLocks noChangeShapeType="1"/>
            <a:endCxn id="4100" idx="0"/>
          </p:cNvCxnSpPr>
          <p:nvPr/>
        </p:nvCxnSpPr>
        <p:spPr bwMode="auto">
          <a:xfrm rot="5400000">
            <a:off x="2928937" y="642939"/>
            <a:ext cx="457200" cy="1457325"/>
          </a:xfrm>
          <a:prstGeom prst="bentConnector3">
            <a:avLst>
              <a:gd name="adj1" fmla="val 50000"/>
            </a:avLst>
          </a:prstGeom>
          <a:noFill/>
          <a:ln w="15875">
            <a:solidFill>
              <a:srgbClr val="993366"/>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16" name="AutoShape 38"/>
          <p:cNvCxnSpPr>
            <a:cxnSpLocks noChangeShapeType="1"/>
            <a:stCxn id="4105" idx="3"/>
            <a:endCxn id="4104" idx="5"/>
          </p:cNvCxnSpPr>
          <p:nvPr/>
        </p:nvCxnSpPr>
        <p:spPr bwMode="auto">
          <a:xfrm flipV="1">
            <a:off x="2438401" y="533400"/>
            <a:ext cx="561975" cy="114300"/>
          </a:xfrm>
          <a:prstGeom prst="bentConnector3">
            <a:avLst>
              <a:gd name="adj1" fmla="val 50000"/>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7" name="AutoShape 97"/>
          <p:cNvCxnSpPr>
            <a:cxnSpLocks noChangeShapeType="1"/>
            <a:stCxn id="4100" idx="2"/>
            <a:endCxn id="4101" idx="0"/>
          </p:cNvCxnSpPr>
          <p:nvPr/>
        </p:nvCxnSpPr>
        <p:spPr bwMode="auto">
          <a:xfrm rot="16200000" flipH="1">
            <a:off x="2257424" y="2228850"/>
            <a:ext cx="381000" cy="38100"/>
          </a:xfrm>
          <a:prstGeom prst="bentConnector3">
            <a:avLst>
              <a:gd name="adj1" fmla="val 50000"/>
            </a:avLst>
          </a:prstGeom>
          <a:noFill/>
          <a:ln w="1270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8" name="AutoShape 98"/>
          <p:cNvCxnSpPr>
            <a:cxnSpLocks noChangeShapeType="1"/>
            <a:stCxn id="4101" idx="2"/>
            <a:endCxn id="4102" idx="0"/>
          </p:cNvCxnSpPr>
          <p:nvPr/>
        </p:nvCxnSpPr>
        <p:spPr bwMode="auto">
          <a:xfrm rot="5400000">
            <a:off x="2276474" y="2971800"/>
            <a:ext cx="342900" cy="38100"/>
          </a:xfrm>
          <a:prstGeom prst="bentConnector3">
            <a:avLst>
              <a:gd name="adj1" fmla="val 50000"/>
            </a:avLst>
          </a:prstGeom>
          <a:noFill/>
          <a:ln w="1270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6198" name="Text Box 118"/>
          <p:cNvSpPr txBox="1">
            <a:spLocks noChangeArrowheads="1"/>
          </p:cNvSpPr>
          <p:nvPr/>
        </p:nvSpPr>
        <p:spPr bwMode="auto">
          <a:xfrm>
            <a:off x="5051446" y="318967"/>
            <a:ext cx="5542225" cy="6355586"/>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itchFamily="2" charset="0"/>
                <a:ea typeface="MS PGothic" pitchFamily="34" charset="-128"/>
              </a:defRPr>
            </a:lvl1pPr>
            <a:lvl2pPr marL="628650" indent="-1714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100" b="1"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ja-JP" sz="1100" b="1" dirty="0">
                <a:solidFill>
                  <a:srgbClr val="0066CC"/>
                </a:solidFill>
                <a:latin typeface="Arial Narrow" panose="020B0606020202030204" pitchFamily="34" charset="0"/>
              </a:rPr>
              <a:t>footprintinit: </a:t>
            </a:r>
            <a:r>
              <a:rPr lang="en-US" altLang="ja-JP" sz="1100" dirty="0">
                <a:solidFill>
                  <a:srgbClr val="0066CC"/>
                </a:solidFill>
                <a:latin typeface="Arial Narrow" panose="020B0606020202030204" pitchFamily="34" charset="0"/>
              </a:rPr>
              <a:t> Create footprint polygons for each image  </a:t>
            </a:r>
          </a:p>
          <a:p>
            <a:pPr lvl="1" eaLnBrk="0" fontAlgn="base" hangingPunct="0">
              <a:spcBef>
                <a:spcPct val="0"/>
              </a:spcBef>
              <a:spcAft>
                <a:spcPct val="0"/>
              </a:spcAft>
              <a:buFontTx/>
              <a:buChar char="•"/>
            </a:pPr>
            <a:r>
              <a:rPr lang="en-US" sz="1100" dirty="0">
                <a:solidFill>
                  <a:srgbClr val="0066CC"/>
                </a:solidFill>
                <a:latin typeface="Arial Narrow" panose="020B0606020202030204" pitchFamily="34" charset="0"/>
              </a:rPr>
              <a:t>Provides footprint polygons for </a:t>
            </a:r>
            <a:r>
              <a:rPr lang="en-US" sz="1100" i="1" dirty="0" err="1">
                <a:solidFill>
                  <a:srgbClr val="0066CC"/>
                </a:solidFill>
                <a:latin typeface="Arial Narrow" panose="020B0606020202030204" pitchFamily="34" charset="0"/>
              </a:rPr>
              <a:t>qmos</a:t>
            </a:r>
            <a:endParaRPr lang="en-US" sz="1100" dirty="0">
              <a:solidFill>
                <a:srgbClr val="0066CC"/>
              </a:solidFill>
              <a:latin typeface="Arial Narrow" panose="020B0606020202030204" pitchFamily="34" charset="0"/>
            </a:endParaRPr>
          </a:p>
          <a:p>
            <a:pPr lvl="2" eaLnBrk="0" fontAlgn="base" hangingPunct="0">
              <a:spcBef>
                <a:spcPct val="0"/>
              </a:spcBef>
              <a:spcAft>
                <a:spcPct val="0"/>
              </a:spcAft>
              <a:buFontTx/>
              <a:buChar char="•"/>
            </a:pPr>
            <a:r>
              <a:rPr lang="en-US" sz="1100" dirty="0">
                <a:solidFill>
                  <a:srgbClr val="0066CC"/>
                </a:solidFill>
                <a:latin typeface="Arial Narrow" panose="020B0606020202030204" pitchFamily="34" charset="0"/>
              </a:rPr>
              <a:t>Required for </a:t>
            </a:r>
            <a:r>
              <a:rPr lang="en-US" sz="1100" i="1" dirty="0" err="1">
                <a:solidFill>
                  <a:srgbClr val="0066CC"/>
                </a:solidFill>
                <a:latin typeface="Arial Narrow" panose="020B0606020202030204" pitchFamily="34" charset="0"/>
              </a:rPr>
              <a:t>findimageoverlaps</a:t>
            </a:r>
            <a:r>
              <a:rPr lang="en-US" sz="1100" dirty="0">
                <a:solidFill>
                  <a:srgbClr val="0066CC"/>
                </a:solidFill>
                <a:latin typeface="Arial Narrow" panose="020B0606020202030204" pitchFamily="34" charset="0"/>
              </a:rPr>
              <a:t> &amp; </a:t>
            </a:r>
            <a:r>
              <a:rPr lang="en-US" sz="1100" i="1" dirty="0" err="1">
                <a:solidFill>
                  <a:srgbClr val="0066CC"/>
                </a:solidFill>
                <a:latin typeface="Arial Narrow" panose="020B0606020202030204" pitchFamily="34" charset="0"/>
              </a:rPr>
              <a:t>autoseed</a:t>
            </a:r>
            <a:endParaRPr lang="en-US" sz="1100" i="1" dirty="0">
              <a:solidFill>
                <a:srgbClr val="0066CC"/>
              </a:solidFill>
              <a:latin typeface="Arial Narrow" panose="020B0606020202030204" pitchFamily="34" charset="0"/>
            </a:endParaRPr>
          </a:p>
          <a:p>
            <a:pPr lvl="2" eaLnBrk="0" fontAlgn="base" hangingPunct="0">
              <a:spcBef>
                <a:spcPct val="0"/>
              </a:spcBef>
              <a:spcAft>
                <a:spcPct val="0"/>
              </a:spcAft>
              <a:buFontTx/>
              <a:buChar char="•"/>
            </a:pPr>
            <a:r>
              <a:rPr lang="en-US" sz="1100" dirty="0">
                <a:solidFill>
                  <a:srgbClr val="0066CC"/>
                </a:solidFill>
                <a:latin typeface="Arial Narrow" panose="020B0606020202030204" pitchFamily="34" charset="0"/>
              </a:rPr>
              <a:t>Set </a:t>
            </a:r>
            <a:r>
              <a:rPr lang="en-US" sz="1100" i="1" dirty="0" err="1">
                <a:solidFill>
                  <a:srgbClr val="0066CC"/>
                </a:solidFill>
                <a:latin typeface="Arial Narrow" panose="020B0606020202030204" pitchFamily="34" charset="0"/>
              </a:rPr>
              <a:t>maxemission</a:t>
            </a:r>
            <a:r>
              <a:rPr lang="en-US" sz="1100" dirty="0">
                <a:solidFill>
                  <a:srgbClr val="0066CC"/>
                </a:solidFill>
                <a:latin typeface="Arial Narrow" panose="020B0606020202030204" pitchFamily="34" charset="0"/>
              </a:rPr>
              <a:t> and </a:t>
            </a:r>
            <a:r>
              <a:rPr lang="en-US" sz="1100" i="1" dirty="0" err="1">
                <a:solidFill>
                  <a:srgbClr val="0066CC"/>
                </a:solidFill>
                <a:latin typeface="Arial Narrow" panose="020B0606020202030204" pitchFamily="34" charset="0"/>
              </a:rPr>
              <a:t>maxincidence</a:t>
            </a:r>
            <a:r>
              <a:rPr lang="en-US" sz="1100" dirty="0">
                <a:solidFill>
                  <a:srgbClr val="0066CC"/>
                </a:solidFill>
                <a:latin typeface="Arial Narrow" panose="020B0606020202030204" pitchFamily="34" charset="0"/>
              </a:rPr>
              <a:t> for limb and terminator data</a:t>
            </a:r>
          </a:p>
          <a:p>
            <a:pPr lvl="2" eaLnBrk="0" fontAlgn="base" hangingPunct="0">
              <a:spcBef>
                <a:spcPct val="0"/>
              </a:spcBef>
              <a:spcAft>
                <a:spcPct val="0"/>
              </a:spcAft>
              <a:buFontTx/>
              <a:buChar char="•"/>
            </a:pPr>
            <a:r>
              <a:rPr lang="en-US" sz="1100" dirty="0">
                <a:solidFill>
                  <a:srgbClr val="0066CC"/>
                </a:solidFill>
                <a:latin typeface="Arial Narrow" panose="020B0606020202030204" pitchFamily="34" charset="0"/>
              </a:rPr>
              <a:t>Consider a smaller </a:t>
            </a:r>
            <a:r>
              <a:rPr lang="en-US" sz="1100" i="1" dirty="0" err="1">
                <a:solidFill>
                  <a:srgbClr val="0066CC"/>
                </a:solidFill>
                <a:latin typeface="Arial Narrow" panose="020B0606020202030204" pitchFamily="34" charset="0"/>
              </a:rPr>
              <a:t>linc</a:t>
            </a:r>
            <a:r>
              <a:rPr lang="en-US" sz="1100" dirty="0">
                <a:solidFill>
                  <a:srgbClr val="0066CC"/>
                </a:solidFill>
                <a:latin typeface="Arial Narrow" panose="020B0606020202030204" pitchFamily="34" charset="0"/>
              </a:rPr>
              <a:t> and </a:t>
            </a:r>
            <a:r>
              <a:rPr lang="en-US" sz="1100" i="1" dirty="0" err="1">
                <a:solidFill>
                  <a:srgbClr val="0066CC"/>
                </a:solidFill>
                <a:latin typeface="Arial Narrow" panose="020B0606020202030204" pitchFamily="34" charset="0"/>
              </a:rPr>
              <a:t>sinc</a:t>
            </a:r>
            <a:r>
              <a:rPr lang="en-US" sz="1100" dirty="0">
                <a:solidFill>
                  <a:srgbClr val="0066CC"/>
                </a:solidFill>
                <a:latin typeface="Arial Narrow" panose="020B0606020202030204" pitchFamily="34" charset="0"/>
              </a:rPr>
              <a:t> for limb, polar or irregularly shaped data</a:t>
            </a:r>
          </a:p>
          <a:p>
            <a:pPr lvl="2" eaLnBrk="0" fontAlgn="base" hangingPunct="0">
              <a:spcBef>
                <a:spcPct val="0"/>
              </a:spcBef>
              <a:spcAft>
                <a:spcPct val="0"/>
              </a:spcAft>
              <a:buFontTx/>
              <a:buChar char="•"/>
            </a:pPr>
            <a:r>
              <a:rPr lang="en-US" sz="1100" dirty="0">
                <a:solidFill>
                  <a:srgbClr val="0066CC"/>
                </a:solidFill>
                <a:latin typeface="Arial Narrow" panose="020B0606020202030204" pitchFamily="34" charset="0"/>
              </a:rPr>
              <a:t>Set </a:t>
            </a:r>
            <a:r>
              <a:rPr lang="en-US" sz="1100" i="1" dirty="0" err="1">
                <a:solidFill>
                  <a:srgbClr val="0066CC"/>
                </a:solidFill>
                <a:latin typeface="Arial Narrow" panose="020B0606020202030204" pitchFamily="34" charset="0"/>
              </a:rPr>
              <a:t>increaseprecision</a:t>
            </a:r>
            <a:r>
              <a:rPr lang="en-US" sz="1100" i="1" dirty="0">
                <a:solidFill>
                  <a:srgbClr val="0066CC"/>
                </a:solidFill>
                <a:latin typeface="Arial Narrow" panose="020B0606020202030204" pitchFamily="34" charset="0"/>
              </a:rPr>
              <a:t>=true</a:t>
            </a:r>
            <a:r>
              <a:rPr lang="en-US" sz="1100" dirty="0">
                <a:solidFill>
                  <a:srgbClr val="0066CC"/>
                </a:solidFill>
                <a:latin typeface="Arial Narrow" panose="020B0606020202030204" pitchFamily="34" charset="0"/>
              </a:rPr>
              <a:t> for automatic adjustment with </a:t>
            </a:r>
            <a:r>
              <a:rPr lang="en-US" sz="1100" i="1" dirty="0" err="1">
                <a:solidFill>
                  <a:srgbClr val="0066CC"/>
                </a:solidFill>
                <a:latin typeface="Arial Narrow" panose="020B0606020202030204" pitchFamily="34" charset="0"/>
              </a:rPr>
              <a:t>linc</a:t>
            </a:r>
            <a:r>
              <a:rPr lang="en-US" sz="1100" dirty="0">
                <a:solidFill>
                  <a:srgbClr val="0066CC"/>
                </a:solidFill>
                <a:latin typeface="Arial Narrow" panose="020B0606020202030204" pitchFamily="34" charset="0"/>
              </a:rPr>
              <a:t> and </a:t>
            </a:r>
            <a:r>
              <a:rPr lang="en-US" sz="1100" i="1" dirty="0" err="1">
                <a:solidFill>
                  <a:srgbClr val="0066CC"/>
                </a:solidFill>
                <a:latin typeface="Arial Narrow" panose="020B0606020202030204" pitchFamily="34" charset="0"/>
              </a:rPr>
              <a:t>sinc</a:t>
            </a:r>
            <a:r>
              <a:rPr lang="en-US" sz="1100" dirty="0">
                <a:solidFill>
                  <a:srgbClr val="0066CC"/>
                </a:solidFill>
                <a:latin typeface="Arial Narrow" panose="020B0606020202030204" pitchFamily="34" charset="0"/>
              </a:rPr>
              <a:t> to smaller values if current values result in invalid polygons</a:t>
            </a:r>
            <a:endParaRPr lang="en-US" sz="1100" i="1" dirty="0">
              <a:solidFill>
                <a:srgbClr val="0066CC"/>
              </a:solidFill>
              <a:latin typeface="Arial Narrow" panose="020B0606020202030204" pitchFamily="34" charset="0"/>
            </a:endParaRPr>
          </a:p>
          <a:p>
            <a:pPr eaLnBrk="0" fontAlgn="base" hangingPunct="0">
              <a:spcBef>
                <a:spcPct val="0"/>
              </a:spcBef>
              <a:spcAft>
                <a:spcPct val="0"/>
              </a:spcAft>
            </a:pPr>
            <a:endParaRPr lang="en-US" altLang="ja-JP" sz="1100"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en-US" sz="1100" b="1" dirty="0" err="1">
                <a:solidFill>
                  <a:srgbClr val="0066CC"/>
                </a:solidFill>
                <a:latin typeface="Arial Narrow" panose="020B0606020202030204" pitchFamily="34" charset="0"/>
              </a:rPr>
              <a:t>findimageoverlaps</a:t>
            </a:r>
            <a:r>
              <a:rPr lang="en-US" altLang="en-US" sz="1100" dirty="0">
                <a:solidFill>
                  <a:srgbClr val="0066CC"/>
                </a:solidFill>
                <a:latin typeface="Arial Narrow" panose="020B0606020202030204" pitchFamily="34" charset="0"/>
              </a:rPr>
              <a:t>:  Create a binary file of overlapping polygons</a:t>
            </a:r>
          </a:p>
          <a:p>
            <a:pPr lvl="1"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en-US" sz="1100" b="1" dirty="0">
                <a:solidFill>
                  <a:srgbClr val="0066CC"/>
                </a:solidFill>
                <a:latin typeface="Arial Narrow" panose="020B0606020202030204" pitchFamily="34" charset="0"/>
              </a:rPr>
              <a:t>overlapstats:</a:t>
            </a:r>
            <a:r>
              <a:rPr lang="en-US" altLang="en-US" sz="1100" dirty="0">
                <a:solidFill>
                  <a:srgbClr val="0066CC"/>
                </a:solidFill>
                <a:latin typeface="Arial Narrow" panose="020B0606020202030204" pitchFamily="34" charset="0"/>
              </a:rPr>
              <a:t>  Compute overlap polygon statistics </a:t>
            </a:r>
          </a:p>
          <a:p>
            <a:pPr lvl="1" eaLnBrk="0" fontAlgn="base" hangingPunct="0">
              <a:spcBef>
                <a:spcPct val="0"/>
              </a:spcBef>
              <a:spcAft>
                <a:spcPct val="0"/>
              </a:spcAft>
              <a:buFontTx/>
              <a:buChar char="•"/>
            </a:pPr>
            <a:r>
              <a:rPr lang="en-US" altLang="en-US" sz="1100" dirty="0">
                <a:solidFill>
                  <a:srgbClr val="0066CC"/>
                </a:solidFill>
                <a:latin typeface="Arial Narrow" panose="020B0606020202030204" pitchFamily="34" charset="0"/>
              </a:rPr>
              <a:t>Input file is the </a:t>
            </a:r>
            <a:r>
              <a:rPr lang="en-US" altLang="en-US" sz="1100" i="1" dirty="0" err="1">
                <a:solidFill>
                  <a:srgbClr val="0066CC"/>
                </a:solidFill>
                <a:latin typeface="Arial Narrow" panose="020B0606020202030204" pitchFamily="34" charset="0"/>
              </a:rPr>
              <a:t>findimageoverlaps</a:t>
            </a:r>
            <a:r>
              <a:rPr lang="en-US" altLang="en-US" sz="1100" dirty="0">
                <a:solidFill>
                  <a:srgbClr val="0066CC"/>
                </a:solidFill>
                <a:latin typeface="Arial Narrow" panose="020B0606020202030204" pitchFamily="34" charset="0"/>
              </a:rPr>
              <a:t> output </a:t>
            </a:r>
          </a:p>
          <a:p>
            <a:pPr lvl="1" eaLnBrk="0" fontAlgn="base" hangingPunct="0">
              <a:spcBef>
                <a:spcPct val="0"/>
              </a:spcBef>
              <a:spcAft>
                <a:spcPct val="0"/>
              </a:spcAft>
              <a:buFontTx/>
              <a:buChar char="•"/>
            </a:pPr>
            <a:r>
              <a:rPr lang="en-US" altLang="en-US" sz="1100" dirty="0">
                <a:solidFill>
                  <a:srgbClr val="0066CC"/>
                </a:solidFill>
                <a:latin typeface="Arial Narrow" panose="020B0606020202030204" pitchFamily="34" charset="0"/>
              </a:rPr>
              <a:t>View output of </a:t>
            </a:r>
            <a:r>
              <a:rPr lang="en-US" altLang="en-US" sz="1100" i="1" dirty="0" err="1">
                <a:solidFill>
                  <a:srgbClr val="0066CC"/>
                </a:solidFill>
                <a:latin typeface="Arial Narrow" panose="020B0606020202030204" pitchFamily="34" charset="0"/>
              </a:rPr>
              <a:t>overlapstats</a:t>
            </a:r>
            <a:r>
              <a:rPr lang="en-US" altLang="en-US" sz="1100" dirty="0">
                <a:solidFill>
                  <a:srgbClr val="0066CC"/>
                </a:solidFill>
                <a:latin typeface="Arial Narrow" panose="020B0606020202030204" pitchFamily="34" charset="0"/>
              </a:rPr>
              <a:t> for help with setting initial parameter values in the </a:t>
            </a:r>
            <a:r>
              <a:rPr lang="en-US" altLang="en-US" sz="1100" i="1"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 ‘</a:t>
            </a:r>
            <a:r>
              <a:rPr lang="en-US" altLang="en-US" sz="1100" dirty="0" err="1">
                <a:solidFill>
                  <a:srgbClr val="0066CC"/>
                </a:solidFill>
                <a:latin typeface="Arial Narrow" panose="020B0606020202030204" pitchFamily="34" charset="0"/>
              </a:rPr>
              <a:t>deffile</a:t>
            </a:r>
            <a:r>
              <a:rPr lang="en-US" altLang="en-US" sz="1100" dirty="0">
                <a:solidFill>
                  <a:srgbClr val="0066CC"/>
                </a:solidFill>
                <a:latin typeface="Arial Narrow" panose="020B0606020202030204" pitchFamily="34" charset="0"/>
              </a:rPr>
              <a:t>’</a:t>
            </a:r>
          </a:p>
          <a:p>
            <a:pPr lvl="1"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lvl="1"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en-US" sz="1100" b="1" dirty="0">
                <a:solidFill>
                  <a:srgbClr val="0066CC"/>
                </a:solidFill>
                <a:latin typeface="Arial Narrow" panose="020B0606020202030204" pitchFamily="34" charset="0"/>
              </a:rPr>
              <a:t>autoseed:  </a:t>
            </a:r>
            <a:r>
              <a:rPr lang="en-US" altLang="en-US" sz="1100" dirty="0">
                <a:solidFill>
                  <a:srgbClr val="0066CC"/>
                </a:solidFill>
                <a:latin typeface="Arial Narrow" panose="020B0606020202030204" pitchFamily="34" charset="0"/>
              </a:rPr>
              <a:t>Create a distribution of control points across the areas of overlap</a:t>
            </a:r>
          </a:p>
          <a:p>
            <a:pPr lvl="1" eaLnBrk="0" fontAlgn="base" hangingPunct="0">
              <a:spcBef>
                <a:spcPct val="0"/>
              </a:spcBef>
              <a:spcAft>
                <a:spcPct val="0"/>
              </a:spcAft>
              <a:buFont typeface="Arial" panose="020B0604020202020204" pitchFamily="34" charset="0"/>
              <a:buChar char="•"/>
            </a:pPr>
            <a:r>
              <a:rPr lang="en-US" altLang="en-US" sz="1100" i="1"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 Workshop!!</a:t>
            </a: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hlinkClick r:id="rId2"/>
              </a:rPr>
              <a:t>http://isis.astrogeology.usgs.gov/IsisWorkshop/index.php/Autoseed</a:t>
            </a:r>
            <a:endParaRPr lang="en-US" altLang="en-US" sz="1100" dirty="0">
              <a:solidFill>
                <a:srgbClr val="0066CC"/>
              </a:solidFill>
              <a:latin typeface="Arial Narrow" panose="020B0606020202030204" pitchFamily="34" charset="0"/>
            </a:endParaRPr>
          </a:p>
          <a:p>
            <a:pPr lvl="1" eaLnBrk="0" fontAlgn="base" hangingPunct="0">
              <a:spcBef>
                <a:spcPct val="0"/>
              </a:spcBef>
              <a:spcAft>
                <a:spcPct val="0"/>
              </a:spcAft>
              <a:buFont typeface="Arial" panose="020B0604020202020204" pitchFamily="34" charset="0"/>
              <a:buChar char="•"/>
            </a:pPr>
            <a:r>
              <a:rPr lang="en-US" altLang="en-US" sz="1100" i="1"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 </a:t>
            </a:r>
            <a:r>
              <a:rPr lang="en-US" altLang="en-US" sz="1100" b="1" i="1" dirty="0" err="1">
                <a:solidFill>
                  <a:srgbClr val="0066CC"/>
                </a:solidFill>
                <a:latin typeface="Arial Narrow" panose="020B0606020202030204" pitchFamily="34" charset="0"/>
              </a:rPr>
              <a:t>deffile</a:t>
            </a:r>
            <a:r>
              <a:rPr lang="en-US" altLang="en-US" sz="1100" dirty="0">
                <a:solidFill>
                  <a:srgbClr val="0066CC"/>
                </a:solidFill>
                <a:latin typeface="Arial Narrow" panose="020B0606020202030204" pitchFamily="34" charset="0"/>
              </a:rPr>
              <a:t> templates </a:t>
            </a:r>
          </a:p>
          <a:p>
            <a:pPr lvl="2" eaLnBrk="0" fontAlgn="base" hangingPunct="0">
              <a:spcBef>
                <a:spcPct val="0"/>
              </a:spcBef>
              <a:spcAft>
                <a:spcPct val="0"/>
              </a:spcAft>
              <a:buFont typeface="Arial" panose="020B0604020202020204" pitchFamily="34" charset="0"/>
              <a:buChar char="•"/>
            </a:pPr>
            <a:r>
              <a:rPr lang="en-US" altLang="en-US" sz="1100" dirty="0" err="1">
                <a:solidFill>
                  <a:srgbClr val="0066CC"/>
                </a:solidFill>
                <a:latin typeface="Arial Narrow" panose="020B0606020202030204" pitchFamily="34" charset="0"/>
              </a:rPr>
              <a:t>cp</a:t>
            </a:r>
            <a:r>
              <a:rPr lang="en-US" altLang="en-US" sz="1100" dirty="0">
                <a:solidFill>
                  <a:srgbClr val="0066CC"/>
                </a:solidFill>
                <a:latin typeface="Arial Narrow" panose="020B0606020202030204" pitchFamily="34" charset="0"/>
              </a:rPr>
              <a:t> $ISIS3DATA/base/templates/</a:t>
            </a:r>
            <a:r>
              <a:rPr lang="en-US" altLang="en-US" sz="1100"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/grid.def  mygrid.def</a:t>
            </a: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Set optional ‘valid measure’ parameters within the </a:t>
            </a:r>
            <a:r>
              <a:rPr lang="en-US" altLang="en-US" sz="1100" i="1"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 </a:t>
            </a:r>
            <a:r>
              <a:rPr lang="en-US" altLang="en-US" sz="1100" dirty="0" err="1">
                <a:solidFill>
                  <a:srgbClr val="0066CC"/>
                </a:solidFill>
                <a:latin typeface="Arial Narrow" panose="020B0606020202030204" pitchFamily="34" charset="0"/>
              </a:rPr>
              <a:t>deffiile</a:t>
            </a:r>
            <a:r>
              <a:rPr lang="en-US" altLang="en-US" sz="1100" dirty="0">
                <a:solidFill>
                  <a:srgbClr val="0066CC"/>
                </a:solidFill>
                <a:latin typeface="Arial Narrow" panose="020B0606020202030204" pitchFamily="34" charset="0"/>
              </a:rPr>
              <a:t> (mygrid.def)</a:t>
            </a:r>
          </a:p>
          <a:p>
            <a:pPr lvl="3"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$ISIS3DATA/base/templates/</a:t>
            </a:r>
            <a:r>
              <a:rPr lang="en-US" altLang="en-US" sz="1100"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a:t>
            </a:r>
            <a:r>
              <a:rPr lang="en-US" altLang="en-US" sz="1100" dirty="0" err="1">
                <a:solidFill>
                  <a:srgbClr val="0066CC"/>
                </a:solidFill>
                <a:latin typeface="Arial Narrow" panose="020B0606020202030204" pitchFamily="34" charset="0"/>
              </a:rPr>
              <a:t>gridExtraKeywords.pvl</a:t>
            </a:r>
            <a:r>
              <a:rPr lang="en-US" altLang="en-US" sz="1100" dirty="0">
                <a:solidFill>
                  <a:srgbClr val="0066CC"/>
                </a:solidFill>
                <a:latin typeface="Arial Narrow" panose="020B0606020202030204" pitchFamily="34" charset="0"/>
              </a:rPr>
              <a:t> </a:t>
            </a:r>
          </a:p>
          <a:p>
            <a:pPr lvl="3"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Examples-avoid the edges of an image, high emission angles, shadows</a:t>
            </a:r>
          </a:p>
          <a:p>
            <a:pPr eaLnBrk="0" fontAlgn="base" hangingPunct="0">
              <a:spcBef>
                <a:spcPct val="0"/>
              </a:spcBef>
              <a:spcAft>
                <a:spcPct val="0"/>
              </a:spcAft>
            </a:pPr>
            <a:r>
              <a:rPr lang="en-US" altLang="en-US" sz="1100" b="1" dirty="0">
                <a:solidFill>
                  <a:srgbClr val="000000"/>
                </a:solidFill>
                <a:latin typeface="Arial Narrow" panose="020B0606020202030204" pitchFamily="34" charset="0"/>
              </a:rPr>
              <a:t>Commands:</a:t>
            </a:r>
          </a:p>
          <a:p>
            <a:pPr eaLnBrk="0" fontAlgn="base" hangingPunct="0">
              <a:spcBef>
                <a:spcPct val="0"/>
              </a:spcBef>
              <a:spcAft>
                <a:spcPct val="0"/>
              </a:spcAft>
            </a:pPr>
            <a:r>
              <a:rPr lang="en-US" altLang="ja-JP" sz="1100" dirty="0">
                <a:solidFill>
                  <a:srgbClr val="000000"/>
                </a:solidFill>
                <a:latin typeface="Arial Narrow" panose="020B0606020202030204" pitchFamily="34" charset="0"/>
                <a:cs typeface="Arial" panose="020B0604020202020204" pitchFamily="34" charset="0"/>
              </a:rPr>
              <a:t>&gt; </a:t>
            </a:r>
            <a:r>
              <a:rPr lang="en-US" altLang="ja-JP" sz="1100" dirty="0" err="1">
                <a:solidFill>
                  <a:srgbClr val="000000"/>
                </a:solidFill>
                <a:latin typeface="Arial Narrow" panose="020B0606020202030204" pitchFamily="34" charset="0"/>
                <a:cs typeface="Arial" panose="020B0604020202020204" pitchFamily="34" charset="0"/>
              </a:rPr>
              <a:t>footprintinit</a:t>
            </a:r>
            <a:r>
              <a:rPr lang="en-US" altLang="ja-JP" sz="1100" dirty="0">
                <a:solidFill>
                  <a:srgbClr val="000000"/>
                </a:solidFill>
                <a:latin typeface="Arial Narrow" panose="020B0606020202030204" pitchFamily="34" charset="0"/>
                <a:cs typeface="Arial" panose="020B0604020202020204" pitchFamily="34" charset="0"/>
              </a:rPr>
              <a:t>   from=   </a:t>
            </a:r>
            <a:r>
              <a:rPr lang="en-US" altLang="ja-JP" sz="1100" dirty="0" err="1">
                <a:solidFill>
                  <a:srgbClr val="000000"/>
                </a:solidFill>
                <a:latin typeface="Arial Narrow" panose="020B0606020202030204" pitchFamily="34" charset="0"/>
                <a:cs typeface="Arial" panose="020B0604020202020204" pitchFamily="34" charset="0"/>
              </a:rPr>
              <a:t>linc</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sinc</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maxema</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maxinc</a:t>
            </a:r>
            <a:r>
              <a:rPr lang="en-US" altLang="ja-JP" sz="1100" dirty="0">
                <a:solidFill>
                  <a:srgbClr val="000000"/>
                </a:solidFill>
                <a:latin typeface="Arial Narrow" panose="020B0606020202030204" pitchFamily="34" charset="0"/>
                <a:cs typeface="Arial" panose="020B0604020202020204" pitchFamily="34" charset="0"/>
              </a:rPr>
              <a:t>=     (use –</a:t>
            </a:r>
            <a:r>
              <a:rPr lang="en-US" altLang="ja-JP" sz="1100" dirty="0" err="1">
                <a:solidFill>
                  <a:srgbClr val="000000"/>
                </a:solidFill>
                <a:latin typeface="Arial Narrow" panose="020B0606020202030204" pitchFamily="34" charset="0"/>
                <a:cs typeface="Arial" panose="020B0604020202020204" pitchFamily="34" charset="0"/>
              </a:rPr>
              <a:t>batchlist</a:t>
            </a:r>
            <a:r>
              <a:rPr lang="en-US" altLang="ja-JP" sz="1100" dirty="0">
                <a:solidFill>
                  <a:srgbClr val="000000"/>
                </a:solidFill>
                <a:latin typeface="Arial Narrow" panose="020B0606020202030204" pitchFamily="34" charset="0"/>
                <a:cs typeface="Arial" panose="020B0604020202020204" pitchFamily="34" charset="0"/>
              </a:rPr>
              <a:t>)</a:t>
            </a: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findimageoverlaps</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overlaplist=</a:t>
            </a:r>
            <a:r>
              <a:rPr lang="en-US" altLang="en-US" sz="1100" i="1" dirty="0">
                <a:solidFill>
                  <a:srgbClr val="000000"/>
                </a:solidFill>
                <a:latin typeface="Arial Narrow" panose="020B0606020202030204" pitchFamily="34" charset="0"/>
                <a:cs typeface="Arial" panose="020B0604020202020204" pitchFamily="34" charset="0"/>
              </a:rPr>
              <a:t>overlap.da</a:t>
            </a:r>
            <a:r>
              <a:rPr lang="en-US" altLang="en-US" sz="1100" dirty="0">
                <a:solidFill>
                  <a:srgbClr val="000000"/>
                </a:solidFill>
                <a:latin typeface="Arial Narrow" panose="020B0606020202030204" pitchFamily="34" charset="0"/>
                <a:cs typeface="Arial" panose="020B0604020202020204" pitchFamily="34" charset="0"/>
              </a:rPr>
              <a:t>t</a:t>
            </a: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overlapstats</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overlaplist=</a:t>
            </a:r>
            <a:r>
              <a:rPr lang="en-US" altLang="en-US" sz="1100" i="1" dirty="0">
                <a:solidFill>
                  <a:srgbClr val="000000"/>
                </a:solidFill>
                <a:latin typeface="Arial Narrow" panose="020B0606020202030204" pitchFamily="34" charset="0"/>
                <a:cs typeface="Arial" panose="020B0604020202020204" pitchFamily="34" charset="0"/>
              </a:rPr>
              <a:t>overlap.da</a:t>
            </a:r>
            <a:r>
              <a:rPr lang="en-US" altLang="en-US" sz="1100" dirty="0">
                <a:solidFill>
                  <a:srgbClr val="000000"/>
                </a:solidFill>
                <a:latin typeface="Arial Narrow" panose="020B0606020202030204" pitchFamily="34" charset="0"/>
                <a:cs typeface="Arial" panose="020B0604020202020204" pitchFamily="34" charset="0"/>
              </a:rPr>
              <a:t>t    to=</a:t>
            </a:r>
            <a:r>
              <a:rPr lang="en-US" altLang="en-US" sz="1100" i="1" dirty="0">
                <a:solidFill>
                  <a:srgbClr val="000000"/>
                </a:solidFill>
                <a:latin typeface="Arial Narrow" panose="020B0606020202030204" pitchFamily="34" charset="0"/>
                <a:cs typeface="Arial" panose="020B0604020202020204" pitchFamily="34" charset="0"/>
              </a:rPr>
              <a:t>overlap.csv</a:t>
            </a:r>
            <a:endParaRPr lang="en-US" altLang="en-US" sz="1100" i="1" dirty="0">
              <a:solidFill>
                <a:srgbClr val="000000"/>
              </a:solidFill>
              <a:latin typeface="Arial Narrow" panose="020B0606020202030204" pitchFamily="34" charset="0"/>
            </a:endParaRPr>
          </a:p>
          <a:p>
            <a:pPr marL="457200" lvl="1" indent="-45720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autoseed fromlist=  overlaplist=</a:t>
            </a:r>
            <a:r>
              <a:rPr lang="en-US" altLang="en-US" sz="1100" i="1" dirty="0">
                <a:solidFill>
                  <a:srgbClr val="000000"/>
                </a:solidFill>
                <a:latin typeface="Arial Narrow" panose="020B0606020202030204" pitchFamily="34" charset="0"/>
                <a:cs typeface="Arial" panose="020B0604020202020204" pitchFamily="34" charset="0"/>
              </a:rPr>
              <a:t>overlap.da</a:t>
            </a:r>
            <a:r>
              <a:rPr lang="en-US" altLang="en-US" sz="1100" dirty="0">
                <a:solidFill>
                  <a:srgbClr val="000000"/>
                </a:solidFill>
                <a:latin typeface="Arial Narrow" panose="020B0606020202030204" pitchFamily="34" charset="0"/>
                <a:cs typeface="Arial" panose="020B0604020202020204" pitchFamily="34" charset="0"/>
              </a:rPr>
              <a:t>t   </a:t>
            </a:r>
            <a:r>
              <a:rPr lang="en-US" altLang="en-US" sz="1100" b="1" i="1" dirty="0">
                <a:solidFill>
                  <a:srgbClr val="000000"/>
                </a:solidFill>
                <a:latin typeface="Arial Narrow" panose="020B0606020202030204" pitchFamily="34" charset="0"/>
                <a:cs typeface="Arial" panose="020B0604020202020204" pitchFamily="34" charset="0"/>
              </a:rPr>
              <a:t>deffile=</a:t>
            </a:r>
            <a:r>
              <a:rPr lang="en-US" altLang="en-US" sz="1100" i="1" dirty="0">
                <a:solidFill>
                  <a:srgbClr val="000000"/>
                </a:solidFill>
                <a:latin typeface="Arial Narrow" panose="020B0606020202030204" pitchFamily="34" charset="0"/>
                <a:cs typeface="Arial" panose="020B0604020202020204" pitchFamily="34" charset="0"/>
              </a:rPr>
              <a:t>mygrid.def  </a:t>
            </a:r>
            <a:r>
              <a:rPr lang="en-US" altLang="en-US" sz="1100" dirty="0">
                <a:solidFill>
                  <a:srgbClr val="000000"/>
                </a:solidFill>
                <a:latin typeface="Arial Narrow" panose="020B0606020202030204" pitchFamily="34" charset="0"/>
                <a:cs typeface="Arial" panose="020B0604020202020204" pitchFamily="34" charset="0"/>
              </a:rPr>
              <a:t>onet=</a:t>
            </a:r>
            <a:r>
              <a:rPr lang="en-US" altLang="en-US" sz="1100" i="1" dirty="0">
                <a:solidFill>
                  <a:srgbClr val="000000"/>
                </a:solidFill>
                <a:latin typeface="Arial Narrow" panose="020B0606020202030204" pitchFamily="34" charset="0"/>
                <a:cs typeface="Arial" panose="020B0604020202020204" pitchFamily="34" charset="0"/>
              </a:rPr>
              <a:t>autoseed.net</a:t>
            </a:r>
            <a:r>
              <a:rPr lang="en-US" altLang="en-US" sz="1100" dirty="0">
                <a:solidFill>
                  <a:srgbClr val="000000"/>
                </a:solidFill>
                <a:latin typeface="Arial Narrow" panose="020B0606020202030204" pitchFamily="34" charset="0"/>
                <a:cs typeface="Arial" panose="020B0604020202020204" pitchFamily="34" charset="0"/>
              </a:rPr>
              <a:t>  pointid=“</a:t>
            </a:r>
            <a:r>
              <a:rPr lang="en-US" altLang="en-US" sz="1100" i="1" dirty="0">
                <a:solidFill>
                  <a:srgbClr val="000000"/>
                </a:solidFill>
                <a:latin typeface="Arial Narrow" panose="020B0606020202030204" pitchFamily="34" charset="0"/>
                <a:cs typeface="Arial" panose="020B0604020202020204" pitchFamily="34" charset="0"/>
              </a:rPr>
              <a:t>prefix</a:t>
            </a:r>
            <a:r>
              <a:rPr lang="en-US" altLang="en-US" sz="1100" dirty="0">
                <a:solidFill>
                  <a:srgbClr val="000000"/>
                </a:solidFill>
                <a:latin typeface="Arial Narrow" panose="020B0606020202030204" pitchFamily="34" charset="0"/>
                <a:cs typeface="Arial" panose="020B0604020202020204" pitchFamily="34" charset="0"/>
              </a:rPr>
              <a:t>_???”</a:t>
            </a:r>
          </a:p>
          <a:p>
            <a:pPr marL="457200" lvl="1" indent="-457200" eaLnBrk="0" fontAlgn="base" hangingPunct="0">
              <a:spcBef>
                <a:spcPct val="0"/>
              </a:spcBef>
              <a:spcAft>
                <a:spcPct val="0"/>
              </a:spcAft>
            </a:pPr>
            <a:endParaRPr lang="en-US" altLang="en-US" sz="1100" dirty="0">
              <a:solidFill>
                <a:srgbClr val="000000"/>
              </a:solidFill>
              <a:latin typeface="Arial Narrow" panose="020B0606020202030204" pitchFamily="34" charset="0"/>
              <a:cs typeface="Arial" panose="020B0604020202020204" pitchFamily="34" charset="0"/>
            </a:endParaRPr>
          </a:p>
          <a:p>
            <a:pPr algn="just" eaLnBrk="0" fontAlgn="base" hangingPunct="0">
              <a:spcBef>
                <a:spcPct val="0"/>
              </a:spcBef>
              <a:spcAft>
                <a:spcPct val="0"/>
              </a:spcAft>
            </a:pPr>
            <a:r>
              <a:rPr lang="en-US" altLang="en-US" sz="1100" dirty="0" err="1">
                <a:solidFill>
                  <a:srgbClr val="000000"/>
                </a:solidFill>
                <a:latin typeface="Arial Narrow" panose="020B0606020202030204" pitchFamily="34" charset="0"/>
              </a:rPr>
              <a:t>qnet</a:t>
            </a:r>
            <a:r>
              <a:rPr lang="en-US" altLang="en-US" sz="1100" dirty="0">
                <a:solidFill>
                  <a:srgbClr val="000000"/>
                </a:solidFill>
                <a:latin typeface="Arial Narrow" panose="020B0606020202030204" pitchFamily="34" charset="0"/>
              </a:rPr>
              <a:t> </a:t>
            </a:r>
            <a:r>
              <a:rPr lang="en-US" altLang="en-US" sz="1100" b="1" dirty="0">
                <a:solidFill>
                  <a:srgbClr val="000000"/>
                </a:solidFill>
                <a:latin typeface="Arial Narrow" panose="020B0606020202030204" pitchFamily="34" charset="0"/>
              </a:rPr>
              <a:t> - </a:t>
            </a:r>
            <a:r>
              <a:rPr lang="en-US" altLang="en-US" sz="1100" dirty="0">
                <a:solidFill>
                  <a:srgbClr val="000000"/>
                </a:solidFill>
                <a:latin typeface="Arial Narrow" panose="020B0606020202030204" pitchFamily="34" charset="0"/>
              </a:rPr>
              <a:t>Load the image list and autoseed.net file; view some number of cubes to evaluate the control point distribution in Level1 (raw camera space)</a:t>
            </a:r>
          </a:p>
          <a:p>
            <a:pPr algn="just"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algn="just" eaLnBrk="0" fontAlgn="base" hangingPunct="0">
              <a:spcBef>
                <a:spcPct val="0"/>
              </a:spcBef>
              <a:spcAft>
                <a:spcPct val="0"/>
              </a:spcAft>
            </a:pPr>
            <a:r>
              <a:rPr lang="en-US" altLang="en-US" sz="1100" dirty="0" err="1">
                <a:solidFill>
                  <a:srgbClr val="000000"/>
                </a:solidFill>
                <a:latin typeface="Arial Narrow" panose="020B0606020202030204" pitchFamily="34" charset="0"/>
              </a:rPr>
              <a:t>qmos</a:t>
            </a:r>
            <a:r>
              <a:rPr lang="en-US" altLang="en-US" sz="1100" dirty="0">
                <a:solidFill>
                  <a:srgbClr val="000000"/>
                </a:solidFill>
                <a:latin typeface="Arial Narrow" panose="020B0606020202030204" pitchFamily="34" charset="0"/>
              </a:rPr>
              <a:t> - Overlay the output autoseed.net file on top  of the image footprints to evaluate control point distribution</a:t>
            </a:r>
          </a:p>
        </p:txBody>
      </p:sp>
      <p:sp>
        <p:nvSpPr>
          <p:cNvPr id="4145" name="AutoShape 107"/>
          <p:cNvSpPr>
            <a:spLocks noChangeArrowheads="1"/>
          </p:cNvSpPr>
          <p:nvPr/>
        </p:nvSpPr>
        <p:spPr bwMode="auto">
          <a:xfrm>
            <a:off x="3124200" y="2286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a:solidFill>
                  <a:srgbClr val="000000"/>
                </a:solidFill>
                <a:latin typeface="Arial Narrow" panose="020B0606020202030204" pitchFamily="34" charset="0"/>
                <a:ea typeface="ＭＳ Ｐゴシック" charset="0"/>
              </a:rPr>
              <a:t>Images</a:t>
            </a:r>
          </a:p>
        </p:txBody>
      </p:sp>
      <p:sp>
        <p:nvSpPr>
          <p:cNvPr id="77" name="AutoShape 10"/>
          <p:cNvSpPr>
            <a:spLocks noChangeArrowheads="1"/>
          </p:cNvSpPr>
          <p:nvPr/>
        </p:nvSpPr>
        <p:spPr bwMode="auto">
          <a:xfrm>
            <a:off x="3810000" y="1524000"/>
            <a:ext cx="914400" cy="457200"/>
          </a:xfrm>
          <a:prstGeom prst="flowChartAlternateProcess">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camstats</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attach=true</a:t>
            </a:r>
          </a:p>
        </p:txBody>
      </p:sp>
      <p:sp>
        <p:nvSpPr>
          <p:cNvPr id="78" name="AutoShape 17"/>
          <p:cNvSpPr>
            <a:spLocks noChangeArrowheads="1"/>
          </p:cNvSpPr>
          <p:nvPr/>
        </p:nvSpPr>
        <p:spPr bwMode="auto">
          <a:xfrm>
            <a:off x="4191000" y="2271712"/>
            <a:ext cx="762000" cy="814388"/>
          </a:xfrm>
          <a:prstGeom prst="bevel">
            <a:avLst>
              <a:gd name="adj" fmla="val 12500"/>
            </a:avLst>
          </a:prstGeom>
          <a:solidFill>
            <a:schemeClr val="accent2">
              <a:lumMod val="40000"/>
              <a:lumOff val="60000"/>
            </a:scheme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qmos</a:t>
            </a:r>
            <a:endParaRPr lang="en-US" sz="1100" dirty="0">
              <a:solidFill>
                <a:srgbClr val="000000"/>
              </a:solidFill>
              <a:latin typeface="Arial Narrow" panose="020B0606020202030204" pitchFamily="34" charset="0"/>
              <a:ea typeface="ＭＳ Ｐゴシック" charset="0"/>
            </a:endParaRPr>
          </a:p>
        </p:txBody>
      </p:sp>
      <p:cxnSp>
        <p:nvCxnSpPr>
          <p:cNvPr id="79" name="AutoShape 97"/>
          <p:cNvCxnSpPr>
            <a:cxnSpLocks noChangeShapeType="1"/>
            <a:stCxn id="4100" idx="3"/>
            <a:endCxn id="77" idx="1"/>
          </p:cNvCxnSpPr>
          <p:nvPr/>
        </p:nvCxnSpPr>
        <p:spPr bwMode="auto">
          <a:xfrm flipV="1">
            <a:off x="2886074" y="1752600"/>
            <a:ext cx="923926" cy="76200"/>
          </a:xfrm>
          <a:prstGeom prst="bentConnector3">
            <a:avLst>
              <a:gd name="adj1" fmla="val 50000"/>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83" name="AutoShape 97"/>
          <p:cNvCxnSpPr>
            <a:cxnSpLocks noChangeShapeType="1"/>
            <a:stCxn id="77" idx="2"/>
            <a:endCxn id="78" idx="6"/>
          </p:cNvCxnSpPr>
          <p:nvPr/>
        </p:nvCxnSpPr>
        <p:spPr bwMode="auto">
          <a:xfrm rot="16200000" flipH="1">
            <a:off x="4274344" y="1974056"/>
            <a:ext cx="290512" cy="304800"/>
          </a:xfrm>
          <a:prstGeom prst="bentConnector3">
            <a:avLst>
              <a:gd name="adj1" fmla="val 50000"/>
            </a:avLst>
          </a:prstGeom>
          <a:noFill/>
          <a:ln w="1270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89" name="AutoShape 97"/>
          <p:cNvCxnSpPr>
            <a:cxnSpLocks noChangeShapeType="1"/>
            <a:stCxn id="4102" idx="2"/>
            <a:endCxn id="4106" idx="6"/>
          </p:cNvCxnSpPr>
          <p:nvPr/>
        </p:nvCxnSpPr>
        <p:spPr bwMode="auto">
          <a:xfrm rot="16200000" flipH="1">
            <a:off x="2232088" y="3778187"/>
            <a:ext cx="1168807" cy="775232"/>
          </a:xfrm>
          <a:prstGeom prst="bentConnector3">
            <a:avLst>
              <a:gd name="adj1" fmla="val 50000"/>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20" name="TextBox 19"/>
          <p:cNvSpPr txBox="1"/>
          <p:nvPr/>
        </p:nvSpPr>
        <p:spPr>
          <a:xfrm>
            <a:off x="4419600" y="146914"/>
            <a:ext cx="5785258" cy="338554"/>
          </a:xfrm>
          <a:prstGeom prst="rect">
            <a:avLst/>
          </a:prstGeom>
          <a:noFill/>
        </p:spPr>
        <p:txBody>
          <a:bodyPr wrap="none" rtlCol="0">
            <a:spAutoFit/>
          </a:bodyPr>
          <a:lstStyle/>
          <a:p>
            <a:pPr eaLnBrk="0" fontAlgn="base" hangingPunct="0">
              <a:spcBef>
                <a:spcPct val="0"/>
              </a:spcBef>
              <a:spcAft>
                <a:spcPct val="0"/>
              </a:spcAft>
            </a:pPr>
            <a:r>
              <a:rPr lang="en-US" altLang="en-US" sz="1600" b="1" dirty="0">
                <a:solidFill>
                  <a:srgbClr val="3366CC"/>
                </a:solidFill>
                <a:latin typeface="Arial Narrow" panose="020B0606020202030204" pitchFamily="34" charset="0"/>
                <a:ea typeface="MS PGothic" pitchFamily="34" charset="-128"/>
              </a:rPr>
              <a:t>Path1: Starting a Control Network from scratch using  </a:t>
            </a:r>
            <a:r>
              <a:rPr lang="en-US" altLang="en-US" sz="1600" b="1" u="sng" dirty="0">
                <a:solidFill>
                  <a:srgbClr val="FF0000"/>
                </a:solidFill>
                <a:latin typeface="Arial Narrow" panose="020B0606020202030204" pitchFamily="34" charset="0"/>
                <a:ea typeface="MS PGothic" pitchFamily="34" charset="-128"/>
              </a:rPr>
              <a:t>Image Overlaps</a:t>
            </a:r>
          </a:p>
        </p:txBody>
      </p:sp>
      <p:cxnSp>
        <p:nvCxnSpPr>
          <p:cNvPr id="75" name="AutoShape 97"/>
          <p:cNvCxnSpPr>
            <a:cxnSpLocks noChangeShapeType="1"/>
            <a:stCxn id="4101" idx="3"/>
            <a:endCxn id="46180" idx="1"/>
          </p:cNvCxnSpPr>
          <p:nvPr/>
        </p:nvCxnSpPr>
        <p:spPr bwMode="auto">
          <a:xfrm flipV="1">
            <a:off x="2962275" y="2535688"/>
            <a:ext cx="208911" cy="93212"/>
          </a:xfrm>
          <a:prstGeom prst="bentConnector3">
            <a:avLst>
              <a:gd name="adj1" fmla="val 50000"/>
            </a:avLst>
          </a:prstGeom>
          <a:noFill/>
          <a:ln w="1270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6180" name="Flowchart: Card 46179"/>
          <p:cNvSpPr/>
          <p:nvPr/>
        </p:nvSpPr>
        <p:spPr bwMode="auto">
          <a:xfrm>
            <a:off x="3171185" y="2267798"/>
            <a:ext cx="914400" cy="535781"/>
          </a:xfrm>
          <a:prstGeom prst="flowChartPunchedCard">
            <a:avLst/>
          </a:prstGeom>
          <a:solidFill>
            <a:srgbClr val="BFA9F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overlapstats</a:t>
            </a:r>
          </a:p>
        </p:txBody>
      </p:sp>
      <p:sp>
        <p:nvSpPr>
          <p:cNvPr id="40" name="Text Box 92"/>
          <p:cNvSpPr txBox="1">
            <a:spLocks noChangeArrowheads="1"/>
          </p:cNvSpPr>
          <p:nvPr/>
        </p:nvSpPr>
        <p:spPr bwMode="auto">
          <a:xfrm>
            <a:off x="2281240" y="1369368"/>
            <a:ext cx="1772574"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0" fontAlgn="base" hangingPunct="0">
              <a:spcBef>
                <a:spcPct val="0"/>
              </a:spcBef>
              <a:spcAft>
                <a:spcPct val="0"/>
              </a:spcAft>
              <a:defRPr/>
            </a:pPr>
            <a:r>
              <a:rPr lang="en-US" sz="900" b="1" dirty="0">
                <a:solidFill>
                  <a:srgbClr val="000000"/>
                </a:solidFill>
                <a:latin typeface="Arial Narrow" panose="020B0606020202030204" pitchFamily="34" charset="0"/>
              </a:rPr>
              <a:t>Data Prep &amp; </a:t>
            </a:r>
            <a:r>
              <a:rPr lang="en-US" sz="900" b="1" i="1" dirty="0">
                <a:solidFill>
                  <a:srgbClr val="000000"/>
                </a:solidFill>
                <a:latin typeface="Arial Narrow" panose="020B0606020202030204" pitchFamily="34" charset="0"/>
              </a:rPr>
              <a:t>know your data</a:t>
            </a:r>
          </a:p>
        </p:txBody>
      </p:sp>
      <p:sp>
        <p:nvSpPr>
          <p:cNvPr id="41" name="Text Box 92"/>
          <p:cNvSpPr txBox="1">
            <a:spLocks noChangeArrowheads="1"/>
          </p:cNvSpPr>
          <p:nvPr/>
        </p:nvSpPr>
        <p:spPr bwMode="auto">
          <a:xfrm>
            <a:off x="2468828" y="3669268"/>
            <a:ext cx="263657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900" b="1" dirty="0">
                <a:solidFill>
                  <a:srgbClr val="000000"/>
                </a:solidFill>
                <a:latin typeface="Arial Narrow" panose="020B0606020202030204" pitchFamily="34" charset="0"/>
              </a:rPr>
              <a:t>Optimize a point distribution in overlaps with </a:t>
            </a:r>
            <a:r>
              <a:rPr lang="en-US" sz="900" b="1" i="1" dirty="0" err="1">
                <a:solidFill>
                  <a:srgbClr val="000000"/>
                </a:solidFill>
                <a:latin typeface="Arial Narrow" panose="020B0606020202030204" pitchFamily="34" charset="0"/>
              </a:rPr>
              <a:t>autoseed</a:t>
            </a:r>
            <a:endParaRPr lang="en-US" sz="900" b="1" i="1" dirty="0">
              <a:solidFill>
                <a:srgbClr val="000000"/>
              </a:solidFill>
              <a:latin typeface="Arial Narrow" panose="020B0606020202030204" pitchFamily="34" charset="0"/>
            </a:endParaRPr>
          </a:p>
          <a:p>
            <a:pPr eaLnBrk="0" fontAlgn="base" hangingPunct="0">
              <a:spcBef>
                <a:spcPct val="0"/>
              </a:spcBef>
              <a:spcAft>
                <a:spcPct val="0"/>
              </a:spcAft>
              <a:defRPr/>
            </a:pPr>
            <a:r>
              <a:rPr lang="en-US" sz="900" b="1" dirty="0">
                <a:solidFill>
                  <a:srgbClr val="000000"/>
                </a:solidFill>
                <a:latin typeface="Arial Narrow" panose="020B0606020202030204" pitchFamily="34" charset="0"/>
              </a:rPr>
              <a:t>Visualize the results in both </a:t>
            </a:r>
            <a:r>
              <a:rPr lang="en-US" sz="900" b="1" i="1" dirty="0" err="1">
                <a:solidFill>
                  <a:srgbClr val="000000"/>
                </a:solidFill>
                <a:latin typeface="Arial Narrow" panose="020B0606020202030204" pitchFamily="34" charset="0"/>
              </a:rPr>
              <a:t>qmos</a:t>
            </a:r>
            <a:r>
              <a:rPr lang="en-US" sz="900" b="1" i="1" dirty="0">
                <a:solidFill>
                  <a:srgbClr val="000000"/>
                </a:solidFill>
                <a:latin typeface="Arial Narrow" panose="020B0606020202030204" pitchFamily="34" charset="0"/>
              </a:rPr>
              <a:t> </a:t>
            </a:r>
            <a:r>
              <a:rPr lang="en-US" sz="900" b="1" dirty="0">
                <a:solidFill>
                  <a:srgbClr val="000000"/>
                </a:solidFill>
                <a:latin typeface="Arial Narrow" panose="020B0606020202030204" pitchFamily="34" charset="0"/>
              </a:rPr>
              <a:t>and</a:t>
            </a:r>
            <a:r>
              <a:rPr lang="en-US" sz="900" b="1" i="1" dirty="0">
                <a:solidFill>
                  <a:srgbClr val="000000"/>
                </a:solidFill>
                <a:latin typeface="Arial Narrow" panose="020B0606020202030204" pitchFamily="34" charset="0"/>
              </a:rPr>
              <a:t> </a:t>
            </a:r>
            <a:r>
              <a:rPr lang="en-US" sz="900" b="1" i="1" dirty="0" err="1">
                <a:solidFill>
                  <a:srgbClr val="000000"/>
                </a:solidFill>
                <a:latin typeface="Arial Narrow" panose="020B0606020202030204" pitchFamily="34" charset="0"/>
              </a:rPr>
              <a:t>qnet</a:t>
            </a:r>
            <a:endParaRPr lang="en-US" sz="900" b="1" i="1" dirty="0">
              <a:solidFill>
                <a:srgbClr val="000000"/>
              </a:solidFill>
              <a:latin typeface="Arial Narrow" panose="020B0606020202030204" pitchFamily="34" charset="0"/>
            </a:endParaRPr>
          </a:p>
        </p:txBody>
      </p:sp>
      <p:cxnSp>
        <p:nvCxnSpPr>
          <p:cNvPr id="42" name="AutoShape 97"/>
          <p:cNvCxnSpPr>
            <a:cxnSpLocks noChangeShapeType="1"/>
            <a:stCxn id="4102" idx="3"/>
            <a:endCxn id="78" idx="2"/>
          </p:cNvCxnSpPr>
          <p:nvPr/>
        </p:nvCxnSpPr>
        <p:spPr bwMode="auto">
          <a:xfrm flipV="1">
            <a:off x="2886074" y="3086100"/>
            <a:ext cx="1685926" cy="285750"/>
          </a:xfrm>
          <a:prstGeom prst="bentConnector2">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51" name="AutoShape 108"/>
          <p:cNvSpPr>
            <a:spLocks noChangeArrowheads="1"/>
          </p:cNvSpPr>
          <p:nvPr/>
        </p:nvSpPr>
        <p:spPr bwMode="auto">
          <a:xfrm>
            <a:off x="3352800" y="3810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calibrated/</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clean</a:t>
            </a:r>
          </a:p>
        </p:txBody>
      </p:sp>
      <p:cxnSp>
        <p:nvCxnSpPr>
          <p:cNvPr id="55" name="AutoShape 38"/>
          <p:cNvCxnSpPr>
            <a:cxnSpLocks noChangeShapeType="1"/>
            <a:endCxn id="4101" idx="1"/>
          </p:cNvCxnSpPr>
          <p:nvPr/>
        </p:nvCxnSpPr>
        <p:spPr bwMode="auto">
          <a:xfrm rot="5400000">
            <a:off x="1654009" y="1232065"/>
            <a:ext cx="1714500" cy="1079170"/>
          </a:xfrm>
          <a:prstGeom prst="bentConnector4">
            <a:avLst>
              <a:gd name="adj1" fmla="val 14151"/>
              <a:gd name="adj2" fmla="val 121183"/>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58" name="AutoShape 38"/>
          <p:cNvCxnSpPr>
            <a:cxnSpLocks noChangeShapeType="1"/>
            <a:endCxn id="4102" idx="1"/>
          </p:cNvCxnSpPr>
          <p:nvPr/>
        </p:nvCxnSpPr>
        <p:spPr bwMode="auto">
          <a:xfrm rot="5400000">
            <a:off x="1452562" y="1509712"/>
            <a:ext cx="2381250" cy="1343026"/>
          </a:xfrm>
          <a:prstGeom prst="bentConnector4">
            <a:avLst>
              <a:gd name="adj1" fmla="val 11194"/>
              <a:gd name="adj2" fmla="val 117021"/>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Tree>
    <p:extLst>
      <p:ext uri="{BB962C8B-B14F-4D97-AF65-F5344CB8AC3E}">
        <p14:creationId xmlns:p14="http://schemas.microsoft.com/office/powerpoint/2010/main" val="552929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AutoShape 10"/>
          <p:cNvSpPr>
            <a:spLocks noChangeArrowheads="1"/>
          </p:cNvSpPr>
          <p:nvPr/>
        </p:nvSpPr>
        <p:spPr bwMode="auto">
          <a:xfrm>
            <a:off x="3086100" y="1459145"/>
            <a:ext cx="914400" cy="457200"/>
          </a:xfrm>
          <a:prstGeom prst="flowChartAlternateProcess">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footprintinit</a:t>
            </a:r>
          </a:p>
        </p:txBody>
      </p:sp>
      <p:sp>
        <p:nvSpPr>
          <p:cNvPr id="4102" name="AutoShape 12"/>
          <p:cNvSpPr>
            <a:spLocks noChangeArrowheads="1"/>
          </p:cNvSpPr>
          <p:nvPr/>
        </p:nvSpPr>
        <p:spPr bwMode="auto">
          <a:xfrm>
            <a:off x="2095500" y="2907893"/>
            <a:ext cx="800100" cy="419100"/>
          </a:xfrm>
          <a:prstGeom prst="flowChartAlternateProcess">
            <a:avLst/>
          </a:prstGeom>
          <a:solidFill>
            <a:srgbClr val="FF9C5E"/>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cnetadd</a:t>
            </a:r>
            <a:endParaRPr lang="en-US" sz="1100" b="1" dirty="0">
              <a:solidFill>
                <a:srgbClr val="000000"/>
              </a:solidFill>
              <a:latin typeface="Arial Narrow" panose="020B0606020202030204" pitchFamily="34" charset="0"/>
              <a:ea typeface="ＭＳ Ｐゴシック" charset="0"/>
            </a:endParaRPr>
          </a:p>
        </p:txBody>
      </p:sp>
      <p:sp>
        <p:nvSpPr>
          <p:cNvPr id="4104" name="AutoShape 14"/>
          <p:cNvSpPr>
            <a:spLocks noChangeArrowheads="1"/>
          </p:cNvSpPr>
          <p:nvPr/>
        </p:nvSpPr>
        <p:spPr bwMode="auto">
          <a:xfrm>
            <a:off x="2895600" y="1524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p:txBody>
      </p:sp>
      <p:sp>
        <p:nvSpPr>
          <p:cNvPr id="4105" name="AutoShape 15"/>
          <p:cNvSpPr>
            <a:spLocks noChangeArrowheads="1"/>
          </p:cNvSpPr>
          <p:nvPr/>
        </p:nvSpPr>
        <p:spPr bwMode="auto">
          <a:xfrm>
            <a:off x="1676400" y="228600"/>
            <a:ext cx="762000" cy="838200"/>
          </a:xfrm>
          <a:prstGeom prst="foldedCorner">
            <a:avLst>
              <a:gd name="adj" fmla="val 12500"/>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Spiceinit</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Apriori</a:t>
            </a:r>
            <a:endParaRPr lang="en-US" sz="1100"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NAIF/</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SPICE</a:t>
            </a:r>
          </a:p>
        </p:txBody>
      </p:sp>
      <p:sp>
        <p:nvSpPr>
          <p:cNvPr id="4106" name="AutoShape 17"/>
          <p:cNvSpPr>
            <a:spLocks noChangeArrowheads="1"/>
          </p:cNvSpPr>
          <p:nvPr/>
        </p:nvSpPr>
        <p:spPr bwMode="auto">
          <a:xfrm>
            <a:off x="2823106" y="4750207"/>
            <a:ext cx="762000" cy="814388"/>
          </a:xfrm>
          <a:prstGeom prst="bevel">
            <a:avLst>
              <a:gd name="adj" fmla="val 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QNET</a:t>
            </a:r>
          </a:p>
        </p:txBody>
      </p:sp>
      <p:cxnSp>
        <p:nvCxnSpPr>
          <p:cNvPr id="4115" name="AutoShape 33"/>
          <p:cNvCxnSpPr>
            <a:cxnSpLocks noChangeShapeType="1"/>
            <a:stCxn id="4146" idx="3"/>
            <a:endCxn id="4100" idx="0"/>
          </p:cNvCxnSpPr>
          <p:nvPr/>
        </p:nvCxnSpPr>
        <p:spPr bwMode="auto">
          <a:xfrm rot="5400000">
            <a:off x="3447142" y="1239161"/>
            <a:ext cx="316145" cy="123825"/>
          </a:xfrm>
          <a:prstGeom prst="bentConnector3">
            <a:avLst>
              <a:gd name="adj1" fmla="val 50000"/>
            </a:avLst>
          </a:prstGeom>
          <a:noFill/>
          <a:ln w="15875">
            <a:solidFill>
              <a:srgbClr val="993366"/>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16" name="AutoShape 38"/>
          <p:cNvCxnSpPr>
            <a:cxnSpLocks noChangeShapeType="1"/>
            <a:stCxn id="4105" idx="3"/>
            <a:endCxn id="4104" idx="5"/>
          </p:cNvCxnSpPr>
          <p:nvPr/>
        </p:nvCxnSpPr>
        <p:spPr bwMode="auto">
          <a:xfrm flipV="1">
            <a:off x="2438401" y="533400"/>
            <a:ext cx="561975" cy="114300"/>
          </a:xfrm>
          <a:prstGeom prst="bentConnector3">
            <a:avLst>
              <a:gd name="adj1" fmla="val 50000"/>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8" name="AutoShape 98"/>
          <p:cNvCxnSpPr>
            <a:cxnSpLocks noChangeShapeType="1"/>
            <a:stCxn id="48" idx="2"/>
            <a:endCxn id="4102" idx="0"/>
          </p:cNvCxnSpPr>
          <p:nvPr/>
        </p:nvCxnSpPr>
        <p:spPr bwMode="auto">
          <a:xfrm rot="5400000">
            <a:off x="2348204" y="2617091"/>
            <a:ext cx="438150" cy="143457"/>
          </a:xfrm>
          <a:prstGeom prst="bentConnector3">
            <a:avLst>
              <a:gd name="adj1" fmla="val 50000"/>
            </a:avLst>
          </a:prstGeom>
          <a:noFill/>
          <a:ln w="1905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6198" name="Text Box 118"/>
          <p:cNvSpPr txBox="1">
            <a:spLocks noChangeArrowheads="1"/>
          </p:cNvSpPr>
          <p:nvPr/>
        </p:nvSpPr>
        <p:spPr bwMode="auto">
          <a:xfrm>
            <a:off x="5117696" y="297215"/>
            <a:ext cx="5410200" cy="650178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400">
                <a:solidFill>
                  <a:schemeClr val="tx1"/>
                </a:solidFill>
                <a:latin typeface="Times" pitchFamily="2" charset="0"/>
                <a:ea typeface="MS PGothic" pitchFamily="34" charset="-128"/>
              </a:defRPr>
            </a:lvl1pPr>
            <a:lvl2pPr marL="628650" indent="-1714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endParaRPr lang="en-US" altLang="en-US" sz="1100" b="1"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ja-JP" sz="1100" b="1" dirty="0" err="1">
                <a:solidFill>
                  <a:srgbClr val="0066CC"/>
                </a:solidFill>
                <a:latin typeface="Arial Narrow" panose="020B0606020202030204" pitchFamily="34" charset="0"/>
              </a:rPr>
              <a:t>footprintinit</a:t>
            </a:r>
            <a:r>
              <a:rPr lang="en-US" altLang="ja-JP" sz="1100" b="1" dirty="0">
                <a:solidFill>
                  <a:srgbClr val="0066CC"/>
                </a:solidFill>
                <a:latin typeface="Arial Narrow" panose="020B0606020202030204" pitchFamily="34" charset="0"/>
              </a:rPr>
              <a:t>: </a:t>
            </a:r>
            <a:r>
              <a:rPr lang="en-US" altLang="ja-JP" sz="1100" dirty="0">
                <a:solidFill>
                  <a:srgbClr val="0066CC"/>
                </a:solidFill>
                <a:latin typeface="Arial Narrow" panose="020B0606020202030204" pitchFamily="34" charset="0"/>
              </a:rPr>
              <a:t> Create footprint polygons for each image  (for </a:t>
            </a:r>
            <a:r>
              <a:rPr lang="en-US" altLang="ja-JP" sz="1100" dirty="0" err="1">
                <a:solidFill>
                  <a:srgbClr val="0066CC"/>
                </a:solidFill>
                <a:latin typeface="Arial Narrow" panose="020B0606020202030204" pitchFamily="34" charset="0"/>
              </a:rPr>
              <a:t>qmos</a:t>
            </a:r>
            <a:r>
              <a:rPr lang="en-US" altLang="ja-JP" sz="1100" dirty="0">
                <a:solidFill>
                  <a:srgbClr val="0066CC"/>
                </a:solidFill>
                <a:latin typeface="Arial Narrow" panose="020B0606020202030204" pitchFamily="34" charset="0"/>
              </a:rPr>
              <a:t>)</a:t>
            </a:r>
          </a:p>
          <a:p>
            <a:pPr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eaLnBrk="0" fontAlgn="base" hangingPunct="0">
              <a:spcBef>
                <a:spcPct val="0"/>
              </a:spcBef>
              <a:spcAft>
                <a:spcPct val="0"/>
              </a:spcAft>
              <a:buFontTx/>
              <a:buChar char="•"/>
            </a:pPr>
            <a:r>
              <a:rPr lang="en-US" altLang="en-US" sz="1100" b="1" dirty="0" err="1">
                <a:solidFill>
                  <a:srgbClr val="0066CC"/>
                </a:solidFill>
                <a:latin typeface="Arial Narrow" panose="020B0606020202030204" pitchFamily="34" charset="0"/>
              </a:rPr>
              <a:t>seedgrid</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Create a distribution of control points across the areas of overlap</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Establish grid by  XY meters or latitude/longitude increment (spacing parameter)</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Note how many control points are created!!</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See </a:t>
            </a:r>
            <a:r>
              <a:rPr lang="en-US" altLang="en-US" sz="1100" dirty="0" err="1">
                <a:solidFill>
                  <a:srgbClr val="0066CC"/>
                </a:solidFill>
                <a:latin typeface="Arial Narrow" panose="020B0606020202030204" pitchFamily="34" charset="0"/>
              </a:rPr>
              <a:t>Autoseed</a:t>
            </a:r>
            <a:r>
              <a:rPr lang="en-US" altLang="en-US" sz="1100" dirty="0">
                <a:solidFill>
                  <a:srgbClr val="0066CC"/>
                </a:solidFill>
                <a:latin typeface="Arial Narrow" panose="020B0606020202030204" pitchFamily="34" charset="0"/>
              </a:rPr>
              <a:t> </a:t>
            </a:r>
            <a:r>
              <a:rPr lang="en-US" altLang="en-US" sz="1100" dirty="0" err="1">
                <a:solidFill>
                  <a:srgbClr val="0066CC"/>
                </a:solidFill>
                <a:latin typeface="Arial Narrow" panose="020B0606020202030204" pitchFamily="34" charset="0"/>
              </a:rPr>
              <a:t>Worshop</a:t>
            </a:r>
            <a:r>
              <a:rPr lang="en-US" altLang="en-US" sz="1100" dirty="0">
                <a:solidFill>
                  <a:srgbClr val="0066CC"/>
                </a:solidFill>
                <a:latin typeface="Arial Narrow" panose="020B0606020202030204" pitchFamily="34" charset="0"/>
              </a:rPr>
              <a:t> for </a:t>
            </a:r>
            <a:r>
              <a:rPr lang="en-US" altLang="en-US" sz="1100" b="1" dirty="0">
                <a:solidFill>
                  <a:srgbClr val="0066CC"/>
                </a:solidFill>
                <a:latin typeface="Arial Narrow" panose="020B0606020202030204" pitchFamily="34" charset="0"/>
              </a:rPr>
              <a:t>tips</a:t>
            </a:r>
            <a:r>
              <a:rPr lang="en-US" altLang="en-US" sz="1100" dirty="0">
                <a:solidFill>
                  <a:srgbClr val="0066CC"/>
                </a:solidFill>
                <a:latin typeface="Arial Narrow" panose="020B0606020202030204" pitchFamily="34" charset="0"/>
              </a:rPr>
              <a:t> on setting </a:t>
            </a:r>
            <a:r>
              <a:rPr lang="en-US" altLang="en-US" sz="1100" i="1" dirty="0">
                <a:solidFill>
                  <a:srgbClr val="0066CC"/>
                </a:solidFill>
                <a:latin typeface="Arial Narrow" panose="020B0606020202030204" pitchFamily="34" charset="0"/>
              </a:rPr>
              <a:t>spacing</a:t>
            </a: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hlinkClick r:id="rId2"/>
              </a:rPr>
              <a:t>http://isis.astrogeology.usgs.gov/IsisWorkshop/index.php/Autoseed</a:t>
            </a:r>
            <a:endParaRPr lang="en-US" altLang="en-US" sz="1100" dirty="0">
              <a:solidFill>
                <a:srgbClr val="0066CC"/>
              </a:solidFill>
              <a:latin typeface="Arial Narrow" panose="020B0606020202030204" pitchFamily="34" charset="0"/>
            </a:endParaRPr>
          </a:p>
          <a:p>
            <a:pPr marL="457200" lvl="1" indent="0" eaLnBrk="0" fontAlgn="base" hangingPunct="0">
              <a:spcBef>
                <a:spcPct val="0"/>
              </a:spcBef>
              <a:spcAft>
                <a:spcPct val="0"/>
              </a:spcAft>
            </a:pPr>
            <a:endParaRPr lang="en-US" altLang="en-US" sz="1100" dirty="0">
              <a:solidFill>
                <a:srgbClr val="0066CC"/>
              </a:solidFill>
              <a:latin typeface="Arial Narrow" panose="020B0606020202030204" pitchFamily="34" charset="0"/>
            </a:endParaRPr>
          </a:p>
          <a:p>
            <a:pPr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Create a ‘valid measure’ parameter file </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Possible parameters for valid criteria  with an image measure are listed in</a:t>
            </a:r>
          </a:p>
          <a:p>
            <a:pPr lvl="2" eaLnBrk="0" fontAlgn="base" hangingPunct="0">
              <a:spcBef>
                <a:spcPct val="0"/>
              </a:spcBef>
              <a:spcAft>
                <a:spcPct val="0"/>
              </a:spcAft>
              <a:buFont typeface="Arial" panose="020B0604020202020204" pitchFamily="34" charset="0"/>
              <a:buChar char="•"/>
            </a:pPr>
            <a:r>
              <a:rPr lang="en-US" altLang="en-US" sz="1050" dirty="0">
                <a:solidFill>
                  <a:srgbClr val="0066CC"/>
                </a:solidFill>
                <a:latin typeface="Arial Narrow" panose="020B0606020202030204" pitchFamily="34" charset="0"/>
              </a:rPr>
              <a:t>$ISIS3DATA/base/templates/</a:t>
            </a:r>
            <a:r>
              <a:rPr lang="en-US" altLang="en-US" sz="1050" dirty="0" err="1">
                <a:solidFill>
                  <a:srgbClr val="0066CC"/>
                </a:solidFill>
                <a:latin typeface="Arial Narrow" panose="020B0606020202030204" pitchFamily="34" charset="0"/>
              </a:rPr>
              <a:t>cnet_validmeasure</a:t>
            </a:r>
            <a:r>
              <a:rPr lang="en-US" altLang="en-US" sz="1050" dirty="0">
                <a:solidFill>
                  <a:srgbClr val="0066CC"/>
                </a:solidFill>
                <a:latin typeface="Arial Narrow" panose="020B0606020202030204" pitchFamily="34" charset="0"/>
              </a:rPr>
              <a:t>/</a:t>
            </a:r>
            <a:r>
              <a:rPr lang="en-US" altLang="en-US" sz="1050" dirty="0" err="1">
                <a:solidFill>
                  <a:srgbClr val="0066CC"/>
                </a:solidFill>
                <a:latin typeface="Arial Narrow" panose="020B0606020202030204" pitchFamily="34" charset="0"/>
              </a:rPr>
              <a:t>validmeasure.def.example</a:t>
            </a:r>
            <a:r>
              <a:rPr lang="en-US" altLang="en-US" sz="1050" dirty="0">
                <a:solidFill>
                  <a:srgbClr val="0066CC"/>
                </a:solidFill>
                <a:latin typeface="Arial Narrow" panose="020B0606020202030204" pitchFamily="34" charset="0"/>
              </a:rPr>
              <a:t> </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Create your own parameter file to edit</a:t>
            </a:r>
          </a:p>
          <a:p>
            <a:pPr lvl="2" eaLnBrk="0" fontAlgn="base" hangingPunct="0">
              <a:spcBef>
                <a:spcPct val="0"/>
              </a:spcBef>
              <a:spcAft>
                <a:spcPct val="0"/>
              </a:spcAft>
              <a:buFont typeface="Arial" panose="020B0604020202020204" pitchFamily="34" charset="0"/>
              <a:buChar char="•"/>
            </a:pPr>
            <a:r>
              <a:rPr lang="en-US" altLang="en-US" sz="1000" dirty="0" err="1">
                <a:solidFill>
                  <a:srgbClr val="0066CC"/>
                </a:solidFill>
                <a:latin typeface="Arial Narrow" panose="020B0606020202030204" pitchFamily="34" charset="0"/>
              </a:rPr>
              <a:t>cp</a:t>
            </a:r>
            <a:r>
              <a:rPr lang="en-US" altLang="en-US" sz="1000" dirty="0">
                <a:solidFill>
                  <a:srgbClr val="0066CC"/>
                </a:solidFill>
                <a:latin typeface="Arial Narrow" panose="020B0606020202030204" pitchFamily="34" charset="0"/>
              </a:rPr>
              <a:t>  </a:t>
            </a:r>
            <a:r>
              <a:rPr lang="en-US" altLang="en-US" sz="900" dirty="0">
                <a:solidFill>
                  <a:srgbClr val="0066CC"/>
                </a:solidFill>
                <a:latin typeface="Arial Narrow" panose="020B0606020202030204" pitchFamily="34" charset="0"/>
              </a:rPr>
              <a:t>$ISIS3DATA/base/templates/</a:t>
            </a:r>
            <a:r>
              <a:rPr lang="en-US" altLang="en-US" sz="900" dirty="0" err="1">
                <a:solidFill>
                  <a:srgbClr val="0066CC"/>
                </a:solidFill>
                <a:latin typeface="Arial Narrow" panose="020B0606020202030204" pitchFamily="34" charset="0"/>
              </a:rPr>
              <a:t>cnet_validmeasure</a:t>
            </a:r>
            <a:r>
              <a:rPr lang="en-US" altLang="en-US" sz="900" dirty="0">
                <a:solidFill>
                  <a:srgbClr val="0066CC"/>
                </a:solidFill>
                <a:latin typeface="Arial Narrow" panose="020B0606020202030204" pitchFamily="34" charset="0"/>
              </a:rPr>
              <a:t>/</a:t>
            </a:r>
            <a:r>
              <a:rPr lang="en-US" altLang="en-US" sz="900" dirty="0" err="1">
                <a:solidFill>
                  <a:srgbClr val="0066CC"/>
                </a:solidFill>
                <a:latin typeface="Arial Narrow" panose="020B0606020202030204" pitchFamily="34" charset="0"/>
              </a:rPr>
              <a:t>validmeasure.def.example</a:t>
            </a:r>
            <a:r>
              <a:rPr lang="en-US" altLang="en-US" sz="900" dirty="0">
                <a:solidFill>
                  <a:srgbClr val="0066CC"/>
                </a:solidFill>
                <a:latin typeface="Arial Narrow" panose="020B0606020202030204" pitchFamily="34" charset="0"/>
              </a:rPr>
              <a:t> </a:t>
            </a:r>
            <a:r>
              <a:rPr lang="en-US" altLang="en-US" sz="1000" i="1" dirty="0">
                <a:solidFill>
                  <a:srgbClr val="0066CC"/>
                </a:solidFill>
                <a:latin typeface="Arial Narrow" panose="020B0606020202030204" pitchFamily="34" charset="0"/>
              </a:rPr>
              <a:t>validmsr.def</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Edit the </a:t>
            </a:r>
            <a:r>
              <a:rPr lang="en-US" altLang="en-US" sz="1100" i="1" dirty="0">
                <a:solidFill>
                  <a:srgbClr val="0066CC"/>
                </a:solidFill>
                <a:latin typeface="Arial Narrow" panose="020B0606020202030204" pitchFamily="34" charset="0"/>
              </a:rPr>
              <a:t>validmsr.def</a:t>
            </a:r>
            <a:r>
              <a:rPr lang="en-US" altLang="en-US" sz="1100" dirty="0">
                <a:solidFill>
                  <a:srgbClr val="0066CC"/>
                </a:solidFill>
                <a:latin typeface="Arial Narrow" panose="020B0606020202030204" pitchFamily="34" charset="0"/>
              </a:rPr>
              <a:t> to establish optional criteria</a:t>
            </a: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Examples-avoid the edges of an image, high emission angles, shadows</a:t>
            </a:r>
          </a:p>
          <a:p>
            <a:pPr marL="914400" lvl="2" indent="0" eaLnBrk="0" fontAlgn="base" hangingPunct="0">
              <a:spcBef>
                <a:spcPct val="0"/>
              </a:spcBef>
              <a:spcAft>
                <a:spcPct val="0"/>
              </a:spcAft>
            </a:pPr>
            <a:endParaRPr lang="en-US" altLang="en-US" sz="1100" dirty="0">
              <a:solidFill>
                <a:srgbClr val="0066CC"/>
              </a:solidFill>
              <a:latin typeface="Arial Narrow" panose="020B0606020202030204" pitchFamily="34" charset="0"/>
            </a:endParaRPr>
          </a:p>
          <a:p>
            <a:pPr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cnetadd</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Add the image measures </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Based on who overlaps the control point </a:t>
            </a:r>
            <a:r>
              <a:rPr lang="en-US" altLang="en-US" sz="1100" dirty="0" err="1">
                <a:solidFill>
                  <a:srgbClr val="0066CC"/>
                </a:solidFill>
                <a:latin typeface="Arial Narrow" panose="020B0606020202030204" pitchFamily="34" charset="0"/>
              </a:rPr>
              <a:t>lat</a:t>
            </a:r>
            <a:r>
              <a:rPr lang="en-US" altLang="en-US" sz="1100" dirty="0">
                <a:solidFill>
                  <a:srgbClr val="0066CC"/>
                </a:solidFill>
                <a:latin typeface="Arial Narrow" panose="020B0606020202030204" pitchFamily="34" charset="0"/>
              </a:rPr>
              <a:t>/</a:t>
            </a:r>
            <a:r>
              <a:rPr lang="en-US" altLang="en-US" sz="1100" dirty="0" err="1">
                <a:solidFill>
                  <a:srgbClr val="0066CC"/>
                </a:solidFill>
                <a:latin typeface="Arial Narrow" panose="020B0606020202030204" pitchFamily="34" charset="0"/>
              </a:rPr>
              <a:t>lon’s</a:t>
            </a:r>
            <a:r>
              <a:rPr lang="en-US" altLang="en-US" sz="1100" dirty="0">
                <a:solidFill>
                  <a:srgbClr val="0066CC"/>
                </a:solidFill>
                <a:latin typeface="Arial Narrow" panose="020B0606020202030204" pitchFamily="34" charset="0"/>
              </a:rPr>
              <a:t> created in </a:t>
            </a:r>
            <a:r>
              <a:rPr lang="en-US" altLang="en-US" sz="1100" i="1" dirty="0" err="1">
                <a:solidFill>
                  <a:srgbClr val="0066CC"/>
                </a:solidFill>
                <a:latin typeface="Arial Narrow" panose="020B0606020202030204" pitchFamily="34" charset="0"/>
              </a:rPr>
              <a:t>seedgrid</a:t>
            </a:r>
            <a:endParaRPr lang="en-US" altLang="en-US" sz="1100" i="1" dirty="0">
              <a:solidFill>
                <a:srgbClr val="0066CC"/>
              </a:solidFill>
              <a:latin typeface="Arial Narrow" panose="020B0606020202030204" pitchFamily="34" charset="0"/>
            </a:endParaRP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Supply the valid measure criteria parameter file (</a:t>
            </a:r>
            <a:r>
              <a:rPr lang="en-US" altLang="en-US" sz="1100" dirty="0" err="1">
                <a:solidFill>
                  <a:srgbClr val="0066CC"/>
                </a:solidFill>
                <a:latin typeface="Arial Narrow" panose="020B0606020202030204" pitchFamily="34" charset="0"/>
              </a:rPr>
              <a:t>deffile</a:t>
            </a:r>
            <a:r>
              <a:rPr lang="en-US" altLang="en-US" sz="1100" dirty="0">
                <a:solidFill>
                  <a:srgbClr val="0066CC"/>
                </a:solidFill>
                <a:latin typeface="Arial Narrow" panose="020B0606020202030204" pitchFamily="34" charset="0"/>
              </a:rPr>
              <a:t>)</a:t>
            </a: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Any measure added to a control point considered invalid will have Ignore=True</a:t>
            </a:r>
          </a:p>
          <a:p>
            <a:pPr eaLnBrk="0" fontAlgn="base" hangingPunct="0">
              <a:spcBef>
                <a:spcPct val="0"/>
              </a:spcBef>
              <a:spcAft>
                <a:spcPct val="0"/>
              </a:spcAft>
            </a:pPr>
            <a:endParaRPr lang="en-US" altLang="en-US" sz="1100" dirty="0">
              <a:solidFill>
                <a:srgbClr val="0066CC"/>
              </a:solidFill>
              <a:latin typeface="Arial Narrow" panose="020B0606020202030204" pitchFamily="34" charset="0"/>
            </a:endParaRPr>
          </a:p>
          <a:p>
            <a:pPr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cnetedit</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Delete the ‘Ignored’  points from the network </a:t>
            </a:r>
          </a:p>
          <a:p>
            <a:pPr lvl="1"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NOTE: future application </a:t>
            </a:r>
            <a:r>
              <a:rPr lang="en-US" altLang="en-US" sz="1100" i="1" dirty="0" err="1">
                <a:solidFill>
                  <a:srgbClr val="0066CC"/>
                </a:solidFill>
                <a:latin typeface="Arial Narrow" panose="020B0606020202030204" pitchFamily="34" charset="0"/>
              </a:rPr>
              <a:t>cnetref</a:t>
            </a:r>
            <a:r>
              <a:rPr lang="en-US" altLang="en-US" sz="1100" dirty="0">
                <a:solidFill>
                  <a:srgbClr val="0066CC"/>
                </a:solidFill>
                <a:latin typeface="Arial Narrow" panose="020B0606020202030204" pitchFamily="34" charset="0"/>
              </a:rPr>
              <a:t> might fail if this step is </a:t>
            </a:r>
            <a:r>
              <a:rPr lang="en-US" altLang="en-US" sz="1100" dirty="0" err="1">
                <a:solidFill>
                  <a:srgbClr val="0066CC"/>
                </a:solidFill>
                <a:latin typeface="Arial Narrow" panose="020B0606020202030204" pitchFamily="34" charset="0"/>
              </a:rPr>
              <a:t>elminated</a:t>
            </a:r>
            <a:endParaRPr lang="en-US" altLang="en-US" sz="1100" dirty="0">
              <a:solidFill>
                <a:srgbClr val="0066CC"/>
              </a:solidFill>
              <a:latin typeface="Arial Narrow" panose="020B0606020202030204" pitchFamily="34" charset="0"/>
            </a:endParaRPr>
          </a:p>
          <a:p>
            <a:pPr lvl="2" eaLnBrk="0" fontAlgn="base" hangingPunct="0">
              <a:spcBef>
                <a:spcPct val="0"/>
              </a:spcBef>
              <a:spcAft>
                <a:spcPct val="0"/>
              </a:spcAft>
              <a:buFont typeface="Arial" panose="020B0604020202020204" pitchFamily="34" charset="0"/>
              <a:buChar char="•"/>
            </a:pPr>
            <a:r>
              <a:rPr lang="en-US" altLang="en-US" sz="1100" dirty="0">
                <a:solidFill>
                  <a:srgbClr val="0066CC"/>
                </a:solidFill>
                <a:latin typeface="Arial Narrow" panose="020B0606020202030204" pitchFamily="34" charset="0"/>
              </a:rPr>
              <a:t>Potential problem with control points that contain no image measures (no one overlaps that point)</a:t>
            </a:r>
          </a:p>
          <a:p>
            <a:pPr eaLnBrk="0" fontAlgn="base" hangingPunct="0">
              <a:spcBef>
                <a:spcPct val="0"/>
              </a:spcBef>
              <a:spcAft>
                <a:spcPct val="0"/>
              </a:spcAft>
            </a:pPr>
            <a:r>
              <a:rPr lang="en-US" altLang="en-US" sz="1100" b="1" dirty="0">
                <a:solidFill>
                  <a:srgbClr val="000000"/>
                </a:solidFill>
                <a:latin typeface="Arial Narrow" panose="020B0606020202030204" pitchFamily="34" charset="0"/>
              </a:rPr>
              <a:t>Commands:</a:t>
            </a:r>
            <a:endParaRPr lang="en-US" altLang="en-US" sz="1100" dirty="0">
              <a:solidFill>
                <a:srgbClr val="0066CC"/>
              </a:solidFill>
              <a:latin typeface="Arial Narrow" panose="020B0606020202030204" pitchFamily="34" charset="0"/>
            </a:endParaRPr>
          </a:p>
          <a:p>
            <a:pPr marL="0" lvl="1" indent="0" eaLnBrk="0" fontAlgn="base" hangingPunct="0">
              <a:spcBef>
                <a:spcPct val="0"/>
              </a:spcBef>
              <a:spcAft>
                <a:spcPct val="0"/>
              </a:spcAft>
            </a:pPr>
            <a:r>
              <a:rPr lang="en-US" altLang="ja-JP" sz="1100" dirty="0">
                <a:solidFill>
                  <a:srgbClr val="000000"/>
                </a:solidFill>
                <a:latin typeface="Arial Narrow" panose="020B0606020202030204" pitchFamily="34" charset="0"/>
                <a:cs typeface="Arial" panose="020B0604020202020204" pitchFamily="34" charset="0"/>
              </a:rPr>
              <a:t>&gt; </a:t>
            </a:r>
            <a:r>
              <a:rPr lang="en-US" altLang="ja-JP" sz="1100" dirty="0" err="1">
                <a:solidFill>
                  <a:srgbClr val="000000"/>
                </a:solidFill>
                <a:latin typeface="Arial Narrow" panose="020B0606020202030204" pitchFamily="34" charset="0"/>
                <a:cs typeface="Arial" panose="020B0604020202020204" pitchFamily="34" charset="0"/>
              </a:rPr>
              <a:t>footprintinit</a:t>
            </a:r>
            <a:r>
              <a:rPr lang="en-US" altLang="ja-JP" sz="1100" dirty="0">
                <a:solidFill>
                  <a:srgbClr val="000000"/>
                </a:solidFill>
                <a:latin typeface="Arial Narrow" panose="020B0606020202030204" pitchFamily="34" charset="0"/>
                <a:cs typeface="Arial" panose="020B0604020202020204" pitchFamily="34" charset="0"/>
              </a:rPr>
              <a:t>   from=   </a:t>
            </a:r>
            <a:r>
              <a:rPr lang="en-US" altLang="ja-JP" sz="1100" dirty="0" err="1">
                <a:solidFill>
                  <a:srgbClr val="000000"/>
                </a:solidFill>
                <a:latin typeface="Arial Narrow" panose="020B0606020202030204" pitchFamily="34" charset="0"/>
                <a:cs typeface="Arial" panose="020B0604020202020204" pitchFamily="34" charset="0"/>
              </a:rPr>
              <a:t>linc</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sinc</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maxema</a:t>
            </a:r>
            <a:r>
              <a:rPr lang="en-US" altLang="ja-JP" sz="1100" dirty="0">
                <a:solidFill>
                  <a:srgbClr val="000000"/>
                </a:solidFill>
                <a:latin typeface="Arial Narrow" panose="020B0606020202030204" pitchFamily="34" charset="0"/>
                <a:cs typeface="Arial" panose="020B0604020202020204" pitchFamily="34" charset="0"/>
              </a:rPr>
              <a:t>=   </a:t>
            </a:r>
            <a:r>
              <a:rPr lang="en-US" altLang="ja-JP" sz="1100" dirty="0" err="1">
                <a:solidFill>
                  <a:srgbClr val="000000"/>
                </a:solidFill>
                <a:latin typeface="Arial Narrow" panose="020B0606020202030204" pitchFamily="34" charset="0"/>
                <a:cs typeface="Arial" panose="020B0604020202020204" pitchFamily="34" charset="0"/>
              </a:rPr>
              <a:t>maxinc</a:t>
            </a:r>
            <a:r>
              <a:rPr lang="en-US" altLang="ja-JP" sz="1100" dirty="0">
                <a:solidFill>
                  <a:srgbClr val="000000"/>
                </a:solidFill>
                <a:latin typeface="Arial Narrow" panose="020B0606020202030204" pitchFamily="34" charset="0"/>
                <a:cs typeface="Arial" panose="020B0604020202020204" pitchFamily="34" charset="0"/>
              </a:rPr>
              <a:t>=    (use –</a:t>
            </a:r>
            <a:r>
              <a:rPr lang="en-US" altLang="ja-JP" sz="1100" dirty="0" err="1">
                <a:solidFill>
                  <a:srgbClr val="000000"/>
                </a:solidFill>
                <a:latin typeface="Arial Narrow" panose="020B0606020202030204" pitchFamily="34" charset="0"/>
                <a:cs typeface="Arial" panose="020B0604020202020204" pitchFamily="34" charset="0"/>
              </a:rPr>
              <a:t>batchlist</a:t>
            </a:r>
            <a:r>
              <a:rPr lang="en-US" altLang="ja-JP" sz="1100" dirty="0">
                <a:solidFill>
                  <a:srgbClr val="000000"/>
                </a:solidFill>
                <a:latin typeface="Arial Narrow" panose="020B0606020202030204" pitchFamily="34" charset="0"/>
                <a:cs typeface="Arial" panose="020B0604020202020204" pitchFamily="34" charset="0"/>
              </a:rPr>
              <a:t>)</a:t>
            </a:r>
            <a:endParaRPr lang="en-US" altLang="en-US" sz="1100" dirty="0">
              <a:solidFill>
                <a:srgbClr val="000000"/>
              </a:solidFill>
              <a:latin typeface="Arial Narrow" panose="020B0606020202030204" pitchFamily="34" charset="0"/>
              <a:cs typeface="Arial" panose="020B0604020202020204" pitchFamily="34" charset="0"/>
            </a:endParaRPr>
          </a:p>
          <a:p>
            <a:pPr marL="0" lvl="1" indent="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seedgrid</a:t>
            </a:r>
            <a:r>
              <a:rPr lang="en-US" altLang="en-US" sz="1100" dirty="0">
                <a:solidFill>
                  <a:srgbClr val="000000"/>
                </a:solidFill>
                <a:latin typeface="Arial Narrow" panose="020B0606020202030204" pitchFamily="34" charset="0"/>
                <a:cs typeface="Arial" panose="020B0604020202020204" pitchFamily="34" charset="0"/>
              </a:rPr>
              <a:t>  target=    </a:t>
            </a:r>
            <a:r>
              <a:rPr lang="en-US" altLang="en-US" sz="1100" dirty="0" err="1">
                <a:solidFill>
                  <a:srgbClr val="000000"/>
                </a:solidFill>
                <a:latin typeface="Arial Narrow" panose="020B0606020202030204" pitchFamily="34" charset="0"/>
                <a:cs typeface="Arial" panose="020B0604020202020204" pitchFamily="34" charset="0"/>
              </a:rPr>
              <a:t>minlat</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maxlat</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minlon</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maxlon</a:t>
            </a:r>
            <a:r>
              <a:rPr lang="en-US" altLang="en-US" sz="1100" dirty="0">
                <a:solidFill>
                  <a:srgbClr val="000000"/>
                </a:solidFill>
                <a:latin typeface="Arial Narrow" panose="020B0606020202030204" pitchFamily="34" charset="0"/>
                <a:cs typeface="Arial" panose="020B0604020202020204" pitchFamily="34" charset="0"/>
              </a:rPr>
              <a:t>=   spacing=   </a:t>
            </a:r>
            <a:r>
              <a:rPr lang="en-US" altLang="en-US" sz="1100" dirty="0" err="1">
                <a:solidFill>
                  <a:srgbClr val="000000"/>
                </a:solidFill>
                <a:latin typeface="Arial Narrow" panose="020B0606020202030204" pitchFamily="34" charset="0"/>
                <a:cs typeface="Arial" panose="020B0604020202020204" pitchFamily="34" charset="0"/>
              </a:rPr>
              <a:t>desc</a:t>
            </a:r>
            <a:r>
              <a:rPr lang="en-US" altLang="en-US" sz="1100" dirty="0">
                <a:solidFill>
                  <a:srgbClr val="000000"/>
                </a:solidFill>
                <a:latin typeface="Arial Narrow" panose="020B0606020202030204" pitchFamily="34" charset="0"/>
                <a:cs typeface="Arial" panose="020B0604020202020204" pitchFamily="34" charset="0"/>
              </a:rPr>
              <a:t>=   pointid=“prefix_???”  </a:t>
            </a:r>
            <a:endParaRPr lang="en-US" altLang="en-US" sz="1100" dirty="0">
              <a:solidFill>
                <a:srgbClr val="000000"/>
              </a:solidFill>
              <a:latin typeface="Arial Narrow" panose="020B0606020202030204" pitchFamily="34" charset="0"/>
            </a:endParaRPr>
          </a:p>
          <a:p>
            <a:pPr marL="457200" lvl="1" indent="-45720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cnetadd</a:t>
            </a:r>
            <a:r>
              <a:rPr lang="en-US" altLang="en-US" sz="1100" dirty="0">
                <a:solidFill>
                  <a:srgbClr val="000000"/>
                </a:solidFill>
                <a:latin typeface="Arial Narrow" panose="020B0606020202030204" pitchFamily="34" charset="0"/>
                <a:cs typeface="Arial" panose="020B0604020202020204" pitchFamily="34" charset="0"/>
              </a:rPr>
              <a:t> fromlist=     </a:t>
            </a:r>
            <a:r>
              <a:rPr lang="en-US" altLang="en-US" sz="1100" b="1" i="1" dirty="0">
                <a:solidFill>
                  <a:srgbClr val="000000"/>
                </a:solidFill>
                <a:latin typeface="Arial Narrow" panose="020B0606020202030204" pitchFamily="34" charset="0"/>
                <a:cs typeface="Arial" panose="020B0604020202020204" pitchFamily="34" charset="0"/>
              </a:rPr>
              <a:t>deffile</a:t>
            </a:r>
            <a:r>
              <a:rPr lang="en-US" altLang="en-US" sz="1100" i="1" dirty="0">
                <a:solidFill>
                  <a:srgbClr val="000000"/>
                </a:solidFill>
                <a:latin typeface="Arial Narrow" panose="020B0606020202030204" pitchFamily="34" charset="0"/>
                <a:cs typeface="Arial" panose="020B0604020202020204" pitchFamily="34" charset="0"/>
              </a:rPr>
              <a:t>=validmsr.def</a:t>
            </a:r>
            <a:r>
              <a:rPr lang="en-US" altLang="en-US" sz="1100" dirty="0">
                <a:solidFill>
                  <a:srgbClr val="000000"/>
                </a:solidFill>
                <a:latin typeface="Arial Narrow" panose="020B0606020202030204" pitchFamily="34" charset="0"/>
                <a:cs typeface="Arial" panose="020B0604020202020204" pitchFamily="34" charset="0"/>
              </a:rPr>
              <a:t>   retrieval=point  onet=cnetadd.net  polygon=true</a:t>
            </a:r>
          </a:p>
          <a:p>
            <a:pPr marL="457200" lvl="1" indent="-45720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     extract=modified</a:t>
            </a:r>
          </a:p>
          <a:p>
            <a:pPr marL="457200" lvl="1" indent="-45720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a:t>
            </a:r>
            <a:r>
              <a:rPr lang="en-US" altLang="en-US" sz="1100" dirty="0" err="1">
                <a:solidFill>
                  <a:srgbClr val="000000"/>
                </a:solidFill>
                <a:latin typeface="Arial Narrow" panose="020B0606020202030204" pitchFamily="34" charset="0"/>
                <a:cs typeface="Arial" panose="020B0604020202020204" pitchFamily="34" charset="0"/>
              </a:rPr>
              <a:t>cnetedit</a:t>
            </a:r>
            <a:r>
              <a:rPr lang="en-US" altLang="en-US" sz="1100" dirty="0">
                <a:solidFill>
                  <a:srgbClr val="000000"/>
                </a:solidFill>
                <a:latin typeface="Arial Narrow" panose="020B0606020202030204" pitchFamily="34" charset="0"/>
                <a:cs typeface="Arial" panose="020B0604020202020204" pitchFamily="34" charset="0"/>
              </a:rPr>
              <a:t>  cnet=cnetadd.net    onet=cnetadd-edt.net</a:t>
            </a:r>
          </a:p>
          <a:p>
            <a:pPr marL="457200" lvl="1" indent="-457200" eaLnBrk="0" fontAlgn="base" hangingPunct="0">
              <a:spcBef>
                <a:spcPct val="0"/>
              </a:spcBef>
              <a:spcAft>
                <a:spcPct val="0"/>
              </a:spcAft>
            </a:pPr>
            <a:endParaRPr lang="en-US" altLang="en-US" sz="1100" dirty="0">
              <a:solidFill>
                <a:srgbClr val="000000"/>
              </a:solidFill>
              <a:latin typeface="Arial Narrow" panose="020B0606020202030204" pitchFamily="34" charset="0"/>
              <a:cs typeface="Arial" panose="020B0604020202020204" pitchFamily="34" charset="0"/>
            </a:endParaRPr>
          </a:p>
          <a:p>
            <a:pPr algn="just" eaLnBrk="0" fontAlgn="base" hangingPunct="0">
              <a:spcBef>
                <a:spcPct val="0"/>
              </a:spcBef>
              <a:spcAft>
                <a:spcPct val="0"/>
              </a:spcAft>
            </a:pPr>
            <a:r>
              <a:rPr lang="en-US" altLang="en-US" sz="1100" dirty="0">
                <a:solidFill>
                  <a:srgbClr val="000000"/>
                </a:solidFill>
                <a:latin typeface="Arial Narrow" panose="020B0606020202030204" pitchFamily="34" charset="0"/>
              </a:rPr>
              <a:t>&gt;</a:t>
            </a:r>
            <a:r>
              <a:rPr lang="en-US" altLang="en-US" sz="1100" dirty="0" err="1">
                <a:solidFill>
                  <a:srgbClr val="000000"/>
                </a:solidFill>
                <a:latin typeface="Arial Narrow" panose="020B0606020202030204" pitchFamily="34" charset="0"/>
              </a:rPr>
              <a:t>qnet</a:t>
            </a:r>
            <a:r>
              <a:rPr lang="en-US" altLang="en-US" sz="1100" dirty="0">
                <a:solidFill>
                  <a:srgbClr val="000000"/>
                </a:solidFill>
                <a:latin typeface="Arial Narrow" panose="020B0606020202030204" pitchFamily="34" charset="0"/>
              </a:rPr>
              <a:t> -</a:t>
            </a:r>
            <a:r>
              <a:rPr lang="en-US" altLang="en-US" sz="1100" b="1" dirty="0">
                <a:solidFill>
                  <a:srgbClr val="000000"/>
                </a:solidFill>
                <a:latin typeface="Arial Narrow" panose="020B0606020202030204" pitchFamily="34" charset="0"/>
              </a:rPr>
              <a:t> </a:t>
            </a:r>
            <a:r>
              <a:rPr lang="en-US" altLang="en-US" sz="1100" dirty="0">
                <a:solidFill>
                  <a:srgbClr val="000000"/>
                </a:solidFill>
                <a:latin typeface="Arial Narrow" panose="020B0606020202030204" pitchFamily="34" charset="0"/>
              </a:rPr>
              <a:t>Load the image list and cnetadd-edt.net file; view a number of cubes to evaluate the control point distribution in Level1 (raw camera space)</a:t>
            </a:r>
          </a:p>
          <a:p>
            <a:pPr algn="just"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algn="just" eaLnBrk="0" fontAlgn="base" hangingPunct="0">
              <a:spcBef>
                <a:spcPct val="0"/>
              </a:spcBef>
              <a:spcAft>
                <a:spcPct val="0"/>
              </a:spcAft>
            </a:pPr>
            <a:r>
              <a:rPr lang="en-US" altLang="en-US" sz="1100" dirty="0">
                <a:solidFill>
                  <a:srgbClr val="000000"/>
                </a:solidFill>
                <a:latin typeface="Arial Narrow" panose="020B0606020202030204" pitchFamily="34" charset="0"/>
              </a:rPr>
              <a:t>&gt;</a:t>
            </a:r>
            <a:r>
              <a:rPr lang="en-US" altLang="en-US" sz="1100" dirty="0" err="1">
                <a:solidFill>
                  <a:srgbClr val="000000"/>
                </a:solidFill>
                <a:latin typeface="Arial Narrow" panose="020B0606020202030204" pitchFamily="34" charset="0"/>
              </a:rPr>
              <a:t>qmos</a:t>
            </a:r>
            <a:r>
              <a:rPr lang="en-US" altLang="en-US" sz="1100" dirty="0">
                <a:solidFill>
                  <a:srgbClr val="000000"/>
                </a:solidFill>
                <a:latin typeface="Arial Narrow" panose="020B0606020202030204" pitchFamily="34" charset="0"/>
              </a:rPr>
              <a:t> - Overlay the output cnetadd-edt.net file on top  of the image footprints to evaluate control point distribution</a:t>
            </a:r>
          </a:p>
        </p:txBody>
      </p:sp>
      <p:sp>
        <p:nvSpPr>
          <p:cNvPr id="4145" name="AutoShape 107"/>
          <p:cNvSpPr>
            <a:spLocks noChangeArrowheads="1"/>
          </p:cNvSpPr>
          <p:nvPr/>
        </p:nvSpPr>
        <p:spPr bwMode="auto">
          <a:xfrm>
            <a:off x="3124200" y="2286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a:solidFill>
                  <a:srgbClr val="000000"/>
                </a:solidFill>
                <a:latin typeface="Arial Narrow" panose="020B0606020202030204" pitchFamily="34" charset="0"/>
                <a:ea typeface="ＭＳ Ｐゴシック" charset="0"/>
              </a:rPr>
              <a:t>Images</a:t>
            </a:r>
          </a:p>
        </p:txBody>
      </p:sp>
      <p:sp>
        <p:nvSpPr>
          <p:cNvPr id="4146" name="AutoShape 108"/>
          <p:cNvSpPr>
            <a:spLocks noChangeArrowheads="1"/>
          </p:cNvSpPr>
          <p:nvPr/>
        </p:nvSpPr>
        <p:spPr bwMode="auto">
          <a:xfrm>
            <a:off x="3352800" y="3810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calibrated/</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clean</a:t>
            </a:r>
          </a:p>
        </p:txBody>
      </p:sp>
      <p:sp>
        <p:nvSpPr>
          <p:cNvPr id="77" name="AutoShape 10"/>
          <p:cNvSpPr>
            <a:spLocks noChangeArrowheads="1"/>
          </p:cNvSpPr>
          <p:nvPr/>
        </p:nvSpPr>
        <p:spPr bwMode="auto">
          <a:xfrm>
            <a:off x="3958742" y="1923048"/>
            <a:ext cx="914400" cy="457200"/>
          </a:xfrm>
          <a:prstGeom prst="flowChartAlternateProcess">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camstats</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a:solidFill>
                  <a:srgbClr val="000000"/>
                </a:solidFill>
                <a:latin typeface="Arial Narrow" panose="020B0606020202030204" pitchFamily="34" charset="0"/>
                <a:ea typeface="ＭＳ Ｐゴシック" charset="0"/>
              </a:rPr>
              <a:t>attach=true</a:t>
            </a:r>
          </a:p>
        </p:txBody>
      </p:sp>
      <p:sp>
        <p:nvSpPr>
          <p:cNvPr id="78" name="AutoShape 17"/>
          <p:cNvSpPr>
            <a:spLocks noChangeArrowheads="1"/>
          </p:cNvSpPr>
          <p:nvPr/>
        </p:nvSpPr>
        <p:spPr bwMode="auto">
          <a:xfrm>
            <a:off x="4191000" y="2690812"/>
            <a:ext cx="762000" cy="814388"/>
          </a:xfrm>
          <a:prstGeom prst="bevel">
            <a:avLst>
              <a:gd name="adj" fmla="val 12500"/>
            </a:avLst>
          </a:prstGeom>
          <a:solidFill>
            <a:schemeClr val="accent2">
              <a:lumMod val="40000"/>
              <a:lumOff val="60000"/>
            </a:scheme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qmos</a:t>
            </a:r>
            <a:endParaRPr lang="en-US" sz="1100" b="1" dirty="0">
              <a:solidFill>
                <a:srgbClr val="000000"/>
              </a:solidFill>
              <a:latin typeface="Arial Narrow" panose="020B0606020202030204" pitchFamily="34" charset="0"/>
              <a:ea typeface="ＭＳ Ｐゴシック" charset="0"/>
            </a:endParaRPr>
          </a:p>
        </p:txBody>
      </p:sp>
      <p:cxnSp>
        <p:nvCxnSpPr>
          <p:cNvPr id="79" name="AutoShape 97"/>
          <p:cNvCxnSpPr>
            <a:cxnSpLocks noChangeShapeType="1"/>
            <a:stCxn id="4100" idx="3"/>
            <a:endCxn id="77" idx="0"/>
          </p:cNvCxnSpPr>
          <p:nvPr/>
        </p:nvCxnSpPr>
        <p:spPr bwMode="auto">
          <a:xfrm>
            <a:off x="4000500" y="1687746"/>
            <a:ext cx="415442" cy="235303"/>
          </a:xfrm>
          <a:prstGeom prst="bentConnector2">
            <a:avLst/>
          </a:prstGeom>
          <a:noFill/>
          <a:ln w="1905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83" name="AutoShape 97"/>
          <p:cNvCxnSpPr>
            <a:cxnSpLocks noChangeShapeType="1"/>
            <a:stCxn id="77" idx="2"/>
            <a:endCxn id="78" idx="6"/>
          </p:cNvCxnSpPr>
          <p:nvPr/>
        </p:nvCxnSpPr>
        <p:spPr bwMode="auto">
          <a:xfrm rot="16200000" flipH="1">
            <a:off x="4338689" y="2457501"/>
            <a:ext cx="310564" cy="156058"/>
          </a:xfrm>
          <a:prstGeom prst="bentConnector3">
            <a:avLst>
              <a:gd name="adj1" fmla="val 50000"/>
            </a:avLst>
          </a:prstGeom>
          <a:noFill/>
          <a:ln w="1905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89" name="AutoShape 97"/>
          <p:cNvCxnSpPr>
            <a:cxnSpLocks noChangeShapeType="1"/>
            <a:stCxn id="66" idx="2"/>
          </p:cNvCxnSpPr>
          <p:nvPr/>
        </p:nvCxnSpPr>
        <p:spPr bwMode="auto">
          <a:xfrm rot="5400000">
            <a:off x="3084955" y="3846955"/>
            <a:ext cx="691800" cy="453491"/>
          </a:xfrm>
          <a:prstGeom prst="bentConnector3">
            <a:avLst>
              <a:gd name="adj1" fmla="val 50000"/>
            </a:avLst>
          </a:prstGeom>
          <a:noFill/>
          <a:ln w="19050">
            <a:solidFill>
              <a:srgbClr val="800080"/>
            </a:solidFill>
            <a:prstDash val="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20" name="TextBox 19"/>
          <p:cNvSpPr txBox="1"/>
          <p:nvPr/>
        </p:nvSpPr>
        <p:spPr>
          <a:xfrm>
            <a:off x="4419601" y="152400"/>
            <a:ext cx="5775239" cy="338554"/>
          </a:xfrm>
          <a:prstGeom prst="rect">
            <a:avLst/>
          </a:prstGeom>
          <a:noFill/>
        </p:spPr>
        <p:txBody>
          <a:bodyPr wrap="none" rtlCol="0">
            <a:spAutoFit/>
          </a:bodyPr>
          <a:lstStyle/>
          <a:p>
            <a:pPr eaLnBrk="0" fontAlgn="base" hangingPunct="0">
              <a:spcBef>
                <a:spcPct val="0"/>
              </a:spcBef>
              <a:spcAft>
                <a:spcPct val="0"/>
              </a:spcAft>
            </a:pPr>
            <a:r>
              <a:rPr lang="en-US" altLang="en-US" sz="1600" b="1" dirty="0">
                <a:solidFill>
                  <a:srgbClr val="3366CC"/>
                </a:solidFill>
                <a:latin typeface="Arial Narrow" panose="020B0606020202030204" pitchFamily="34" charset="0"/>
                <a:ea typeface="MS PGothic" pitchFamily="34" charset="-128"/>
              </a:rPr>
              <a:t>Path2:  Starting a Control Network from Scratch Using </a:t>
            </a:r>
            <a:r>
              <a:rPr lang="en-US" altLang="en-US" sz="1600" b="1" u="sng" dirty="0">
                <a:solidFill>
                  <a:srgbClr val="FF0000"/>
                </a:solidFill>
                <a:latin typeface="Arial Narrow" panose="020B0606020202030204" pitchFamily="34" charset="0"/>
                <a:ea typeface="MS PGothic" pitchFamily="34" charset="-128"/>
              </a:rPr>
              <a:t>Gridded Points</a:t>
            </a:r>
          </a:p>
        </p:txBody>
      </p:sp>
      <p:cxnSp>
        <p:nvCxnSpPr>
          <p:cNvPr id="75" name="AutoShape 97"/>
          <p:cNvCxnSpPr>
            <a:cxnSpLocks noChangeShapeType="1"/>
            <a:stCxn id="4102" idx="3"/>
            <a:endCxn id="66" idx="1"/>
          </p:cNvCxnSpPr>
          <p:nvPr/>
        </p:nvCxnSpPr>
        <p:spPr bwMode="auto">
          <a:xfrm>
            <a:off x="2895600" y="3117443"/>
            <a:ext cx="304800" cy="400806"/>
          </a:xfrm>
          <a:prstGeom prst="bentConnector3">
            <a:avLst>
              <a:gd name="adj1" fmla="val 50000"/>
            </a:avLst>
          </a:prstGeom>
          <a:noFill/>
          <a:ln w="19050">
            <a:solidFill>
              <a:srgbClr val="80008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8" name="AutoShape 12"/>
          <p:cNvSpPr>
            <a:spLocks noChangeArrowheads="1"/>
          </p:cNvSpPr>
          <p:nvPr/>
        </p:nvSpPr>
        <p:spPr bwMode="auto">
          <a:xfrm>
            <a:off x="2181807" y="2050643"/>
            <a:ext cx="914400" cy="419100"/>
          </a:xfrm>
          <a:prstGeom prst="flowChartAlternateProcess">
            <a:avLst/>
          </a:prstGeom>
          <a:solidFill>
            <a:srgbClr val="FF9C5E"/>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seedgrid</a:t>
            </a:r>
            <a:endParaRPr lang="en-US" sz="1100" b="1" dirty="0">
              <a:solidFill>
                <a:srgbClr val="000000"/>
              </a:solidFill>
              <a:latin typeface="Arial Narrow" panose="020B0606020202030204" pitchFamily="34" charset="0"/>
              <a:ea typeface="ＭＳ Ｐゴシック" charset="0"/>
            </a:endParaRPr>
          </a:p>
        </p:txBody>
      </p:sp>
      <p:cxnSp>
        <p:nvCxnSpPr>
          <p:cNvPr id="56" name="AutoShape 38"/>
          <p:cNvCxnSpPr>
            <a:cxnSpLocks noChangeShapeType="1"/>
            <a:endCxn id="4102" idx="1"/>
          </p:cNvCxnSpPr>
          <p:nvPr/>
        </p:nvCxnSpPr>
        <p:spPr bwMode="auto">
          <a:xfrm rot="5400000">
            <a:off x="1446420" y="1563483"/>
            <a:ext cx="2203043" cy="904879"/>
          </a:xfrm>
          <a:prstGeom prst="bentConnector4">
            <a:avLst>
              <a:gd name="adj1" fmla="val 45244"/>
              <a:gd name="adj2" fmla="val 125263"/>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66" name="AutoShape 12"/>
          <p:cNvSpPr>
            <a:spLocks noChangeArrowheads="1"/>
          </p:cNvSpPr>
          <p:nvPr/>
        </p:nvSpPr>
        <p:spPr bwMode="auto">
          <a:xfrm>
            <a:off x="3200400" y="3308699"/>
            <a:ext cx="914400" cy="419100"/>
          </a:xfrm>
          <a:prstGeom prst="flowChartAlternateProcess">
            <a:avLst/>
          </a:prstGeom>
          <a:solidFill>
            <a:srgbClr val="FF9C5E"/>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cnetedit</a:t>
            </a:r>
            <a:endParaRPr lang="en-US" sz="1100" b="1" dirty="0">
              <a:solidFill>
                <a:srgbClr val="000000"/>
              </a:solidFill>
              <a:latin typeface="Arial Narrow" panose="020B0606020202030204" pitchFamily="34" charset="0"/>
              <a:ea typeface="ＭＳ Ｐゴシック" charset="0"/>
            </a:endParaRPr>
          </a:p>
        </p:txBody>
      </p:sp>
      <p:cxnSp>
        <p:nvCxnSpPr>
          <p:cNvPr id="97" name="AutoShape 97"/>
          <p:cNvCxnSpPr>
            <a:cxnSpLocks noChangeShapeType="1"/>
            <a:stCxn id="4102" idx="2"/>
            <a:endCxn id="4106" idx="6"/>
          </p:cNvCxnSpPr>
          <p:nvPr/>
        </p:nvCxnSpPr>
        <p:spPr bwMode="auto">
          <a:xfrm rot="16200000" flipH="1">
            <a:off x="2138221" y="3684322"/>
            <a:ext cx="1423214" cy="708556"/>
          </a:xfrm>
          <a:prstGeom prst="bentConnector3">
            <a:avLst>
              <a:gd name="adj1" fmla="val 50000"/>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108" name="AutoShape 97"/>
          <p:cNvCxnSpPr>
            <a:cxnSpLocks noChangeShapeType="1"/>
            <a:stCxn id="48" idx="3"/>
            <a:endCxn id="78" idx="4"/>
          </p:cNvCxnSpPr>
          <p:nvPr/>
        </p:nvCxnSpPr>
        <p:spPr bwMode="auto">
          <a:xfrm>
            <a:off x="3096208" y="2260194"/>
            <a:ext cx="1094793" cy="837813"/>
          </a:xfrm>
          <a:prstGeom prst="bentConnector3">
            <a:avLst>
              <a:gd name="adj1" fmla="val 50000"/>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5" name="Text Box 92"/>
          <p:cNvSpPr txBox="1">
            <a:spLocks noChangeArrowheads="1"/>
          </p:cNvSpPr>
          <p:nvPr/>
        </p:nvSpPr>
        <p:spPr bwMode="auto">
          <a:xfrm>
            <a:off x="3370478" y="4165685"/>
            <a:ext cx="1675486" cy="507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fontAlgn="base" hangingPunct="0">
              <a:spcBef>
                <a:spcPct val="0"/>
              </a:spcBef>
              <a:spcAft>
                <a:spcPct val="0"/>
              </a:spcAft>
              <a:defRPr/>
            </a:pPr>
            <a:r>
              <a:rPr lang="en-US" sz="900" b="1" dirty="0">
                <a:solidFill>
                  <a:srgbClr val="000000"/>
                </a:solidFill>
                <a:latin typeface="Arial Narrow" panose="020B0606020202030204" pitchFamily="34" charset="0"/>
              </a:rPr>
              <a:t>Visualize the results in both </a:t>
            </a:r>
            <a:r>
              <a:rPr lang="en-US" sz="900" b="1" i="1" dirty="0" err="1">
                <a:solidFill>
                  <a:srgbClr val="000000"/>
                </a:solidFill>
                <a:latin typeface="Arial Narrow" panose="020B0606020202030204" pitchFamily="34" charset="0"/>
              </a:rPr>
              <a:t>qmos</a:t>
            </a:r>
            <a:r>
              <a:rPr lang="en-US" sz="900" b="1" i="1" dirty="0">
                <a:solidFill>
                  <a:srgbClr val="000000"/>
                </a:solidFill>
                <a:latin typeface="Arial Narrow" panose="020B0606020202030204" pitchFamily="34" charset="0"/>
              </a:rPr>
              <a:t> (for footprint  overlap view) </a:t>
            </a:r>
            <a:r>
              <a:rPr lang="en-US" sz="900" b="1" dirty="0">
                <a:solidFill>
                  <a:srgbClr val="000000"/>
                </a:solidFill>
                <a:latin typeface="Arial Narrow" panose="020B0606020202030204" pitchFamily="34" charset="0"/>
              </a:rPr>
              <a:t>and</a:t>
            </a:r>
            <a:r>
              <a:rPr lang="en-US" sz="900" b="1" i="1" dirty="0">
                <a:solidFill>
                  <a:srgbClr val="000000"/>
                </a:solidFill>
                <a:latin typeface="Arial Narrow" panose="020B0606020202030204" pitchFamily="34" charset="0"/>
              </a:rPr>
              <a:t> </a:t>
            </a:r>
            <a:r>
              <a:rPr lang="en-US" sz="900" b="1" i="1" dirty="0" err="1">
                <a:solidFill>
                  <a:srgbClr val="000000"/>
                </a:solidFill>
                <a:latin typeface="Arial Narrow" panose="020B0606020202030204" pitchFamily="34" charset="0"/>
              </a:rPr>
              <a:t>qnet</a:t>
            </a:r>
            <a:r>
              <a:rPr lang="en-US" sz="900" b="1" i="1" dirty="0">
                <a:solidFill>
                  <a:srgbClr val="000000"/>
                </a:solidFill>
                <a:latin typeface="Arial Narrow" panose="020B0606020202030204" pitchFamily="34" charset="0"/>
              </a:rPr>
              <a:t>  (for Level1 view)</a:t>
            </a:r>
          </a:p>
        </p:txBody>
      </p:sp>
      <p:cxnSp>
        <p:nvCxnSpPr>
          <p:cNvPr id="52" name="AutoShape 97"/>
          <p:cNvCxnSpPr>
            <a:cxnSpLocks noChangeShapeType="1"/>
            <a:endCxn id="78" idx="2"/>
          </p:cNvCxnSpPr>
          <p:nvPr/>
        </p:nvCxnSpPr>
        <p:spPr bwMode="auto">
          <a:xfrm flipV="1">
            <a:off x="3666026" y="3505201"/>
            <a:ext cx="905975" cy="511735"/>
          </a:xfrm>
          <a:prstGeom prst="bentConnector2">
            <a:avLst/>
          </a:prstGeom>
          <a:noFill/>
          <a:ln w="19050">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53" name="Text Box 92"/>
          <p:cNvSpPr txBox="1">
            <a:spLocks noChangeArrowheads="1"/>
          </p:cNvSpPr>
          <p:nvPr/>
        </p:nvSpPr>
        <p:spPr bwMode="auto">
          <a:xfrm>
            <a:off x="3605213" y="1228313"/>
            <a:ext cx="1532590"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0" fontAlgn="base" hangingPunct="0">
              <a:spcBef>
                <a:spcPct val="0"/>
              </a:spcBef>
              <a:spcAft>
                <a:spcPct val="0"/>
              </a:spcAft>
              <a:defRPr/>
            </a:pPr>
            <a:r>
              <a:rPr lang="en-US" sz="900" b="1" dirty="0">
                <a:solidFill>
                  <a:srgbClr val="000000"/>
                </a:solidFill>
                <a:latin typeface="Arial Narrow" panose="020B0606020202030204" pitchFamily="34" charset="0"/>
              </a:rPr>
              <a:t>Data Prep &amp; </a:t>
            </a:r>
            <a:r>
              <a:rPr lang="en-US" sz="900" b="1" i="1" dirty="0">
                <a:solidFill>
                  <a:srgbClr val="000000"/>
                </a:solidFill>
                <a:latin typeface="Arial Narrow" panose="020B0606020202030204" pitchFamily="34" charset="0"/>
              </a:rPr>
              <a:t>know your data</a:t>
            </a:r>
          </a:p>
        </p:txBody>
      </p:sp>
    </p:spTree>
    <p:extLst>
      <p:ext uri="{BB962C8B-B14F-4D97-AF65-F5344CB8AC3E}">
        <p14:creationId xmlns:p14="http://schemas.microsoft.com/office/powerpoint/2010/main" val="697127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AutoShape 14"/>
          <p:cNvSpPr>
            <a:spLocks noChangeArrowheads="1"/>
          </p:cNvSpPr>
          <p:nvPr/>
        </p:nvSpPr>
        <p:spPr bwMode="auto">
          <a:xfrm>
            <a:off x="2895600" y="1524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p:txBody>
      </p:sp>
      <p:sp>
        <p:nvSpPr>
          <p:cNvPr id="4105" name="AutoShape 15"/>
          <p:cNvSpPr>
            <a:spLocks noChangeArrowheads="1"/>
          </p:cNvSpPr>
          <p:nvPr/>
        </p:nvSpPr>
        <p:spPr bwMode="auto">
          <a:xfrm>
            <a:off x="1676400" y="228600"/>
            <a:ext cx="762000" cy="838200"/>
          </a:xfrm>
          <a:prstGeom prst="foldedCorner">
            <a:avLst>
              <a:gd name="adj" fmla="val 12500"/>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Spiceinit</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Apriori</a:t>
            </a:r>
            <a:endParaRPr lang="en-US" sz="1100"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NAIF/</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SPICE</a:t>
            </a:r>
          </a:p>
        </p:txBody>
      </p:sp>
      <p:sp>
        <p:nvSpPr>
          <p:cNvPr id="4106" name="AutoShape 17"/>
          <p:cNvSpPr>
            <a:spLocks noChangeArrowheads="1"/>
          </p:cNvSpPr>
          <p:nvPr/>
        </p:nvSpPr>
        <p:spPr bwMode="auto">
          <a:xfrm>
            <a:off x="2823106" y="4750207"/>
            <a:ext cx="762000" cy="814388"/>
          </a:xfrm>
          <a:prstGeom prst="bevel">
            <a:avLst>
              <a:gd name="adj" fmla="val 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QNET</a:t>
            </a:r>
          </a:p>
        </p:txBody>
      </p:sp>
      <p:sp>
        <p:nvSpPr>
          <p:cNvPr id="4108" name="AutoShape 20"/>
          <p:cNvSpPr>
            <a:spLocks noChangeArrowheads="1"/>
          </p:cNvSpPr>
          <p:nvPr/>
        </p:nvSpPr>
        <p:spPr bwMode="auto">
          <a:xfrm>
            <a:off x="1603906" y="4931182"/>
            <a:ext cx="914400" cy="6096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pointreg</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050" dirty="0">
                <a:solidFill>
                  <a:srgbClr val="000000"/>
                </a:solidFill>
                <a:latin typeface="Arial Narrow" panose="020B0606020202030204" pitchFamily="34" charset="0"/>
                <a:ea typeface="ＭＳ Ｐゴシック" charset="0"/>
              </a:rPr>
              <a:t>Measurement</a:t>
            </a:r>
          </a:p>
          <a:p>
            <a:pPr algn="ctr" eaLnBrk="0" fontAlgn="base" hangingPunct="0">
              <a:spcBef>
                <a:spcPct val="0"/>
              </a:spcBef>
              <a:spcAft>
                <a:spcPct val="0"/>
              </a:spcAft>
              <a:defRPr/>
            </a:pPr>
            <a:r>
              <a:rPr lang="en-US" sz="1050" dirty="0" err="1">
                <a:solidFill>
                  <a:srgbClr val="000000"/>
                </a:solidFill>
                <a:latin typeface="Arial Narrow" panose="020B0606020202030204" pitchFamily="34" charset="0"/>
                <a:ea typeface="ＭＳ Ｐゴシック" charset="0"/>
              </a:rPr>
              <a:t>Coregistration</a:t>
            </a:r>
            <a:endParaRPr lang="en-US" sz="1050" dirty="0">
              <a:solidFill>
                <a:srgbClr val="000000"/>
              </a:solidFill>
              <a:latin typeface="Arial Narrow" panose="020B0606020202030204" pitchFamily="34" charset="0"/>
              <a:ea typeface="ＭＳ Ｐゴシック" charset="0"/>
            </a:endParaRPr>
          </a:p>
        </p:txBody>
      </p:sp>
      <p:cxnSp>
        <p:nvCxnSpPr>
          <p:cNvPr id="46107" name="AutoShape 27"/>
          <p:cNvCxnSpPr>
            <a:cxnSpLocks noChangeShapeType="1"/>
            <a:endCxn id="49" idx="0"/>
          </p:cNvCxnSpPr>
          <p:nvPr/>
        </p:nvCxnSpPr>
        <p:spPr bwMode="auto">
          <a:xfrm>
            <a:off x="3661307" y="4159148"/>
            <a:ext cx="733425" cy="487668"/>
          </a:xfrm>
          <a:prstGeom prst="bentConnector2">
            <a:avLst/>
          </a:prstGeom>
          <a:noFill/>
          <a:ln w="15875">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6108" name="AutoShape 28"/>
          <p:cNvCxnSpPr>
            <a:cxnSpLocks noChangeShapeType="1"/>
            <a:stCxn id="49" idx="2"/>
            <a:endCxn id="50" idx="3"/>
          </p:cNvCxnSpPr>
          <p:nvPr/>
        </p:nvCxnSpPr>
        <p:spPr bwMode="auto">
          <a:xfrm rot="5400000">
            <a:off x="3765186" y="5519250"/>
            <a:ext cx="511378" cy="747713"/>
          </a:xfrm>
          <a:prstGeom prst="bentConnector2">
            <a:avLst/>
          </a:prstGeom>
          <a:noFill/>
          <a:ln w="15875">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6109" name="AutoShape 29"/>
          <p:cNvCxnSpPr>
            <a:cxnSpLocks noChangeShapeType="1"/>
          </p:cNvCxnSpPr>
          <p:nvPr/>
        </p:nvCxnSpPr>
        <p:spPr bwMode="auto">
          <a:xfrm rot="10800000">
            <a:off x="2061106" y="5542008"/>
            <a:ext cx="685800" cy="638409"/>
          </a:xfrm>
          <a:prstGeom prst="bentConnector2">
            <a:avLst/>
          </a:prstGeom>
          <a:noFill/>
          <a:ln w="15875">
            <a:solidFill>
              <a:srgbClr val="FF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6110" name="AutoShape 30"/>
          <p:cNvCxnSpPr>
            <a:cxnSpLocks noChangeShapeType="1"/>
            <a:stCxn id="4108" idx="0"/>
          </p:cNvCxnSpPr>
          <p:nvPr/>
        </p:nvCxnSpPr>
        <p:spPr bwMode="auto">
          <a:xfrm rot="5400000" flipH="1" flipV="1">
            <a:off x="2023006" y="4207282"/>
            <a:ext cx="762000" cy="685800"/>
          </a:xfrm>
          <a:prstGeom prst="bentConnector3">
            <a:avLst>
              <a:gd name="adj1" fmla="val 101250"/>
            </a:avLst>
          </a:prstGeom>
          <a:noFill/>
          <a:ln w="15875">
            <a:solidFill>
              <a:srgbClr val="FF0000"/>
            </a:solidFill>
            <a:miter lim="800000"/>
            <a:headEnd type="triangle"/>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16" name="AutoShape 38"/>
          <p:cNvCxnSpPr>
            <a:cxnSpLocks noChangeShapeType="1"/>
            <a:stCxn id="4105" idx="3"/>
            <a:endCxn id="4104" idx="5"/>
          </p:cNvCxnSpPr>
          <p:nvPr/>
        </p:nvCxnSpPr>
        <p:spPr bwMode="auto">
          <a:xfrm flipV="1">
            <a:off x="2438401" y="533400"/>
            <a:ext cx="561975" cy="114300"/>
          </a:xfrm>
          <a:prstGeom prst="bentConnector3">
            <a:avLst>
              <a:gd name="adj1" fmla="val 50000"/>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29" name="AutoShape 59"/>
          <p:cNvCxnSpPr>
            <a:cxnSpLocks noChangeShapeType="1"/>
          </p:cNvCxnSpPr>
          <p:nvPr/>
        </p:nvCxnSpPr>
        <p:spPr bwMode="auto">
          <a:xfrm>
            <a:off x="3585106" y="5083582"/>
            <a:ext cx="304800" cy="77788"/>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0" name="AutoShape 60"/>
          <p:cNvCxnSpPr>
            <a:cxnSpLocks noChangeShapeType="1"/>
            <a:stCxn id="4108" idx="3"/>
            <a:endCxn id="4106" idx="4"/>
          </p:cNvCxnSpPr>
          <p:nvPr/>
        </p:nvCxnSpPr>
        <p:spPr bwMode="auto">
          <a:xfrm flipV="1">
            <a:off x="2518306" y="5157402"/>
            <a:ext cx="304800" cy="78581"/>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1" name="AutoShape 61"/>
          <p:cNvCxnSpPr>
            <a:cxnSpLocks noChangeShapeType="1"/>
            <a:stCxn id="4106" idx="2"/>
          </p:cNvCxnSpPr>
          <p:nvPr/>
        </p:nvCxnSpPr>
        <p:spPr bwMode="auto">
          <a:xfrm rot="5400000">
            <a:off x="3045349" y="5684999"/>
            <a:ext cx="280986" cy="40181"/>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132" name="AutoShape 62"/>
          <p:cNvCxnSpPr>
            <a:cxnSpLocks noChangeShapeType="1"/>
            <a:stCxn id="4106" idx="6"/>
          </p:cNvCxnSpPr>
          <p:nvPr/>
        </p:nvCxnSpPr>
        <p:spPr bwMode="auto">
          <a:xfrm rot="5400000" flipH="1" flipV="1">
            <a:off x="3085179" y="4592920"/>
            <a:ext cx="276217" cy="38361"/>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6198" name="Text Box 118"/>
          <p:cNvSpPr txBox="1">
            <a:spLocks noChangeArrowheads="1"/>
          </p:cNvSpPr>
          <p:nvPr/>
        </p:nvSpPr>
        <p:spPr bwMode="auto">
          <a:xfrm>
            <a:off x="5105400" y="732500"/>
            <a:ext cx="5562600" cy="620170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itchFamily="2" charset="0"/>
                <a:ea typeface="MS PGothic" pitchFamily="34" charset="-128"/>
              </a:defRPr>
            </a:lvl1pPr>
            <a:lvl2pPr marL="628650" indent="-1714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lvl="1" eaLnBrk="0" fontAlgn="base" hangingPunct="0">
              <a:spcBef>
                <a:spcPct val="0"/>
              </a:spcBef>
              <a:spcAft>
                <a:spcPct val="0"/>
              </a:spcAft>
            </a:pPr>
            <a:endParaRPr lang="en-US" altLang="en-US" sz="1100" dirty="0">
              <a:solidFill>
                <a:srgbClr val="000000"/>
              </a:solidFill>
              <a:latin typeface="Arial Narrow" panose="020B0606020202030204" pitchFamily="34" charset="0"/>
            </a:endParaRPr>
          </a:p>
          <a:p>
            <a:pPr marL="171450" indent="-171450"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cnetref</a:t>
            </a:r>
            <a:r>
              <a:rPr lang="en-US" altLang="en-US" sz="1100" b="1" dirty="0">
                <a:solidFill>
                  <a:srgbClr val="0066CC"/>
                </a:solidFill>
                <a:latin typeface="Arial Narrow" panose="020B0606020202030204" pitchFamily="34" charset="0"/>
              </a:rPr>
              <a:t>:</a:t>
            </a:r>
            <a:r>
              <a:rPr lang="en-US" altLang="en-US" sz="1100" dirty="0">
                <a:solidFill>
                  <a:srgbClr val="0066CC"/>
                </a:solidFill>
                <a:latin typeface="Arial Narrow" panose="020B0606020202030204" pitchFamily="34" charset="0"/>
              </a:rPr>
              <a:t>  Establish the reference images for each control point (Optional-Use with Caution)!</a:t>
            </a:r>
          </a:p>
          <a:p>
            <a:pPr lvl="1"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The measure (image) within a control point with Reference=True becomes the “pattern” chip in </a:t>
            </a:r>
            <a:r>
              <a:rPr lang="en-US" altLang="en-US" sz="1000" i="1" dirty="0" err="1">
                <a:solidFill>
                  <a:srgbClr val="0066CC"/>
                </a:solidFill>
                <a:latin typeface="Arial Narrow" panose="020B0606020202030204" pitchFamily="34" charset="0"/>
              </a:rPr>
              <a:t>pointreg</a:t>
            </a:r>
            <a:r>
              <a:rPr lang="en-US" altLang="en-US" sz="1000" dirty="0">
                <a:solidFill>
                  <a:srgbClr val="0066CC"/>
                </a:solidFill>
                <a:latin typeface="Arial Narrow" panose="020B0606020202030204" pitchFamily="34" charset="0"/>
              </a:rPr>
              <a:t> for the remaining measures</a:t>
            </a:r>
          </a:p>
          <a:p>
            <a:pPr lvl="1"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The Reference measure is implicitly defaulted to the 1</a:t>
            </a:r>
            <a:r>
              <a:rPr lang="en-US" altLang="en-US" sz="1000" baseline="30000" dirty="0">
                <a:solidFill>
                  <a:srgbClr val="0066CC"/>
                </a:solidFill>
                <a:latin typeface="Arial Narrow" panose="020B0606020202030204" pitchFamily="34" charset="0"/>
              </a:rPr>
              <a:t>st</a:t>
            </a:r>
            <a:r>
              <a:rPr lang="en-US" altLang="en-US" sz="1000" dirty="0">
                <a:solidFill>
                  <a:srgbClr val="0066CC"/>
                </a:solidFill>
                <a:latin typeface="Arial Narrow" panose="020B0606020202030204" pitchFamily="34" charset="0"/>
              </a:rPr>
              <a:t> measure encountered within a control point</a:t>
            </a:r>
          </a:p>
          <a:p>
            <a:pPr lvl="2"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unless it is overridden interactively in </a:t>
            </a:r>
            <a:r>
              <a:rPr lang="en-US" altLang="en-US" sz="1000" i="1" dirty="0" err="1">
                <a:solidFill>
                  <a:srgbClr val="0066CC"/>
                </a:solidFill>
                <a:latin typeface="Arial Narrow" panose="020B0606020202030204" pitchFamily="34" charset="0"/>
              </a:rPr>
              <a:t>qnet</a:t>
            </a:r>
            <a:r>
              <a:rPr lang="en-US" altLang="en-US" sz="1000" dirty="0">
                <a:solidFill>
                  <a:srgbClr val="0066CC"/>
                </a:solidFill>
                <a:latin typeface="Arial Narrow" panose="020B0606020202030204" pitchFamily="34" charset="0"/>
              </a:rPr>
              <a:t> or </a:t>
            </a:r>
            <a:r>
              <a:rPr lang="en-US" altLang="en-US" sz="1000" i="1" dirty="0" err="1">
                <a:solidFill>
                  <a:srgbClr val="0066CC"/>
                </a:solidFill>
                <a:latin typeface="Arial Narrow" panose="020B0606020202030204" pitchFamily="34" charset="0"/>
              </a:rPr>
              <a:t>cnetref</a:t>
            </a:r>
            <a:endParaRPr lang="en-US" altLang="en-US" sz="1000" i="1" dirty="0">
              <a:solidFill>
                <a:srgbClr val="0066CC"/>
              </a:solidFill>
              <a:latin typeface="Arial Narrow" panose="020B0606020202030204" pitchFamily="34" charset="0"/>
            </a:endParaRPr>
          </a:p>
          <a:p>
            <a:pPr lvl="1" eaLnBrk="0" fontAlgn="base" hangingPunct="0">
              <a:spcBef>
                <a:spcPct val="0"/>
              </a:spcBef>
              <a:spcAft>
                <a:spcPct val="0"/>
              </a:spcAft>
              <a:buFontTx/>
              <a:buChar char="•"/>
            </a:pPr>
            <a:r>
              <a:rPr lang="en-US" altLang="en-US" sz="1000" dirty="0" err="1">
                <a:solidFill>
                  <a:srgbClr val="0066CC"/>
                </a:solidFill>
                <a:latin typeface="Arial Narrow" panose="020B0606020202030204" pitchFamily="34" charset="0"/>
              </a:rPr>
              <a:t>cnetref</a:t>
            </a:r>
            <a:r>
              <a:rPr lang="en-US" altLang="en-US" sz="1000" dirty="0">
                <a:solidFill>
                  <a:srgbClr val="0066CC"/>
                </a:solidFill>
                <a:latin typeface="Arial Narrow" panose="020B0606020202030204" pitchFamily="34" charset="0"/>
              </a:rPr>
              <a:t> will assign the image measure with Reference=True by a selection of criteria</a:t>
            </a:r>
          </a:p>
          <a:p>
            <a:pPr lvl="2"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Criteria=emission (avoid the limb; the image measure with the lowest </a:t>
            </a:r>
            <a:r>
              <a:rPr lang="en-US" altLang="en-US" sz="1000" dirty="0" err="1">
                <a:solidFill>
                  <a:srgbClr val="0066CC"/>
                </a:solidFill>
                <a:latin typeface="Arial Narrow" panose="020B0606020202030204" pitchFamily="34" charset="0"/>
              </a:rPr>
              <a:t>ema</a:t>
            </a:r>
            <a:r>
              <a:rPr lang="en-US" altLang="en-US" sz="1000" dirty="0">
                <a:solidFill>
                  <a:srgbClr val="0066CC"/>
                </a:solidFill>
                <a:latin typeface="Arial Narrow" panose="020B0606020202030204" pitchFamily="34" charset="0"/>
              </a:rPr>
              <a:t> = reference)</a:t>
            </a:r>
          </a:p>
          <a:p>
            <a:pPr lvl="2"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Criteria=incidence (avoid the terminator; the measure with the lowest </a:t>
            </a:r>
            <a:r>
              <a:rPr lang="en-US" altLang="en-US" sz="1000" dirty="0" err="1">
                <a:solidFill>
                  <a:srgbClr val="0066CC"/>
                </a:solidFill>
                <a:latin typeface="Arial Narrow" panose="020B0606020202030204" pitchFamily="34" charset="0"/>
              </a:rPr>
              <a:t>inc</a:t>
            </a:r>
            <a:r>
              <a:rPr lang="en-US" altLang="en-US" sz="1000" dirty="0">
                <a:solidFill>
                  <a:srgbClr val="0066CC"/>
                </a:solidFill>
                <a:latin typeface="Arial Narrow" panose="020B0606020202030204" pitchFamily="34" charset="0"/>
              </a:rPr>
              <a:t>=reference)</a:t>
            </a:r>
          </a:p>
          <a:p>
            <a:pPr lvl="2"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Criteria = resolution (multiple criteria choices available to select the reference)</a:t>
            </a:r>
          </a:p>
          <a:p>
            <a:pPr lvl="1"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Can use the same valid measure parameter file that is passed to </a:t>
            </a:r>
            <a:r>
              <a:rPr lang="en-US" altLang="en-US" sz="1000" i="1" dirty="0" err="1">
                <a:solidFill>
                  <a:srgbClr val="0066CC"/>
                </a:solidFill>
                <a:latin typeface="Arial Narrow" panose="020B0606020202030204" pitchFamily="34" charset="0"/>
              </a:rPr>
              <a:t>cnetadd</a:t>
            </a:r>
            <a:r>
              <a:rPr lang="en-US" altLang="en-US" sz="1000" dirty="0">
                <a:solidFill>
                  <a:srgbClr val="0066CC"/>
                </a:solidFill>
                <a:latin typeface="Arial Narrow" panose="020B0606020202030204" pitchFamily="34" charset="0"/>
              </a:rPr>
              <a:t> or …create/edit   </a:t>
            </a:r>
          </a:p>
          <a:p>
            <a:pPr lvl="2" eaLnBrk="0" fontAlgn="base" hangingPunct="0">
              <a:spcBef>
                <a:spcPct val="0"/>
              </a:spcBef>
              <a:spcAft>
                <a:spcPct val="0"/>
              </a:spcAft>
              <a:buFontTx/>
              <a:buChar char="•"/>
            </a:pPr>
            <a:r>
              <a:rPr lang="en-US" altLang="en-US" sz="1000" dirty="0" err="1">
                <a:solidFill>
                  <a:srgbClr val="0066CC"/>
                </a:solidFill>
                <a:latin typeface="Arial Narrow" panose="020B0606020202030204" pitchFamily="34" charset="0"/>
              </a:rPr>
              <a:t>cp</a:t>
            </a:r>
            <a:r>
              <a:rPr lang="en-US" altLang="en-US" sz="1000" dirty="0">
                <a:solidFill>
                  <a:srgbClr val="0066CC"/>
                </a:solidFill>
                <a:latin typeface="Arial Narrow" panose="020B0606020202030204" pitchFamily="34" charset="0"/>
              </a:rPr>
              <a:t> $ISIS3DATA/base/templates/</a:t>
            </a:r>
            <a:r>
              <a:rPr lang="en-US" altLang="en-US" sz="1000" dirty="0" err="1">
                <a:solidFill>
                  <a:srgbClr val="0066CC"/>
                </a:solidFill>
                <a:latin typeface="Arial Narrow" panose="020B0606020202030204" pitchFamily="34" charset="0"/>
              </a:rPr>
              <a:t>cnetref</a:t>
            </a:r>
            <a:r>
              <a:rPr lang="en-US" altLang="en-US" sz="1000" dirty="0">
                <a:solidFill>
                  <a:srgbClr val="0066CC"/>
                </a:solidFill>
                <a:latin typeface="Arial Narrow" panose="020B0606020202030204" pitchFamily="34" charset="0"/>
              </a:rPr>
              <a:t>/</a:t>
            </a:r>
            <a:r>
              <a:rPr lang="en-US" altLang="en-US" sz="1000" dirty="0" err="1">
                <a:solidFill>
                  <a:srgbClr val="0066CC"/>
                </a:solidFill>
                <a:latin typeface="Arial Narrow" panose="020B0606020202030204" pitchFamily="34" charset="0"/>
              </a:rPr>
              <a:t>no_operator.def.example</a:t>
            </a:r>
            <a:r>
              <a:rPr lang="en-US" altLang="en-US" sz="1000" dirty="0">
                <a:solidFill>
                  <a:srgbClr val="0066CC"/>
                </a:solidFill>
                <a:latin typeface="Arial Narrow" panose="020B0606020202030204" pitchFamily="34" charset="0"/>
              </a:rPr>
              <a:t>  </a:t>
            </a:r>
            <a:r>
              <a:rPr lang="en-US" altLang="en-US" sz="1000" b="1" i="1" dirty="0">
                <a:solidFill>
                  <a:srgbClr val="0066CC"/>
                </a:solidFill>
                <a:latin typeface="Arial Narrow" panose="020B0606020202030204" pitchFamily="34" charset="0"/>
              </a:rPr>
              <a:t>validmsr.def</a:t>
            </a:r>
          </a:p>
          <a:p>
            <a:pPr lvl="1" eaLnBrk="0" fontAlgn="base" hangingPunct="0">
              <a:spcBef>
                <a:spcPct val="0"/>
              </a:spcBef>
              <a:spcAft>
                <a:spcPct val="0"/>
              </a:spcAft>
              <a:buFontTx/>
              <a:buChar char="•"/>
            </a:pPr>
            <a:r>
              <a:rPr lang="en-US" altLang="en-US" sz="1000" dirty="0">
                <a:solidFill>
                  <a:srgbClr val="0066CC"/>
                </a:solidFill>
                <a:latin typeface="Arial Narrow" panose="020B0606020202030204" pitchFamily="34" charset="0"/>
              </a:rPr>
              <a:t>Criteria=interest ( “nudge” the control point locations to new coordinates in areas of interest)</a:t>
            </a:r>
          </a:p>
          <a:p>
            <a:pPr lvl="2" eaLnBrk="0" fontAlgn="base" hangingPunct="0">
              <a:spcBef>
                <a:spcPct val="0"/>
              </a:spcBef>
              <a:spcAft>
                <a:spcPct val="0"/>
              </a:spcAft>
              <a:buFontTx/>
              <a:buChar char="•"/>
            </a:pPr>
            <a:r>
              <a:rPr lang="en-US" altLang="en-US" sz="1000" dirty="0" err="1">
                <a:solidFill>
                  <a:srgbClr val="0066CC"/>
                </a:solidFill>
                <a:latin typeface="Arial Narrow" panose="020B0606020202030204" pitchFamily="34" charset="0"/>
              </a:rPr>
              <a:t>cp</a:t>
            </a:r>
            <a:r>
              <a:rPr lang="en-US" altLang="en-US" sz="1000" dirty="0">
                <a:solidFill>
                  <a:srgbClr val="0066CC"/>
                </a:solidFill>
                <a:latin typeface="Arial Narrow" panose="020B0606020202030204" pitchFamily="34" charset="0"/>
              </a:rPr>
              <a:t> $ISIS3DATA/base/templates/</a:t>
            </a:r>
            <a:r>
              <a:rPr lang="en-US" altLang="en-US" sz="1000" dirty="0" err="1">
                <a:solidFill>
                  <a:srgbClr val="0066CC"/>
                </a:solidFill>
                <a:latin typeface="Arial Narrow" panose="020B0606020202030204" pitchFamily="34" charset="0"/>
              </a:rPr>
              <a:t>cnetref</a:t>
            </a:r>
            <a:r>
              <a:rPr lang="en-US" altLang="en-US" sz="1000" dirty="0">
                <a:solidFill>
                  <a:srgbClr val="0066CC"/>
                </a:solidFill>
                <a:latin typeface="Arial Narrow" panose="020B0606020202030204" pitchFamily="34" charset="0"/>
              </a:rPr>
              <a:t>/</a:t>
            </a:r>
            <a:r>
              <a:rPr lang="en-US" altLang="en-US" sz="1000" dirty="0" err="1">
                <a:solidFill>
                  <a:srgbClr val="0066CC"/>
                </a:solidFill>
                <a:latin typeface="Arial Narrow" panose="020B0606020202030204" pitchFamily="34" charset="0"/>
              </a:rPr>
              <a:t>standard_deviation_operator.def.example</a:t>
            </a:r>
            <a:r>
              <a:rPr lang="en-US" altLang="en-US" sz="1000" dirty="0">
                <a:solidFill>
                  <a:srgbClr val="0066CC"/>
                </a:solidFill>
                <a:latin typeface="Arial Narrow" panose="020B0606020202030204" pitchFamily="34" charset="0"/>
              </a:rPr>
              <a:t>   </a:t>
            </a:r>
            <a:r>
              <a:rPr lang="en-US" altLang="en-US" sz="1000" b="1" i="1" dirty="0">
                <a:solidFill>
                  <a:srgbClr val="0066CC"/>
                </a:solidFill>
                <a:latin typeface="Arial Narrow" panose="020B0606020202030204" pitchFamily="34" charset="0"/>
              </a:rPr>
              <a:t>std.def</a:t>
            </a:r>
          </a:p>
          <a:p>
            <a:pPr lvl="1" eaLnBrk="0" fontAlgn="base" hangingPunct="0">
              <a:spcBef>
                <a:spcPct val="0"/>
              </a:spcBef>
              <a:spcAft>
                <a:spcPct val="0"/>
              </a:spcAft>
            </a:pPr>
            <a:endParaRPr lang="en-US" altLang="en-US" sz="1000" dirty="0">
              <a:solidFill>
                <a:srgbClr val="0066CC"/>
              </a:solidFill>
              <a:latin typeface="Arial Narrow" panose="020B0606020202030204" pitchFamily="34" charset="0"/>
            </a:endParaRPr>
          </a:p>
          <a:p>
            <a:pPr marL="171450" indent="-171450"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pointreg</a:t>
            </a:r>
            <a:r>
              <a:rPr lang="en-US" altLang="en-US" sz="1100" b="1" dirty="0">
                <a:solidFill>
                  <a:srgbClr val="0066CC"/>
                </a:solidFill>
                <a:latin typeface="Arial Narrow" panose="020B0606020202030204" pitchFamily="34" charset="0"/>
              </a:rPr>
              <a:t>:</a:t>
            </a:r>
            <a:r>
              <a:rPr lang="en-US" altLang="en-US" sz="1100" dirty="0">
                <a:solidFill>
                  <a:srgbClr val="0066CC"/>
                </a:solidFill>
                <a:latin typeface="Arial Narrow" panose="020B0606020202030204" pitchFamily="34" charset="0"/>
              </a:rPr>
              <a:t>  Pattern matching amongst the measures within each control point </a:t>
            </a:r>
          </a:p>
          <a:p>
            <a:pPr lvl="1" eaLnBrk="0" fontAlgn="base" hangingPunct="0">
              <a:spcBef>
                <a:spcPct val="0"/>
              </a:spcBef>
              <a:spcAft>
                <a:spcPct val="0"/>
              </a:spcAft>
              <a:buFontTx/>
              <a:buChar char="•"/>
            </a:pPr>
            <a:r>
              <a:rPr lang="en-US" altLang="en-US" sz="1000" dirty="0" err="1">
                <a:solidFill>
                  <a:srgbClr val="0066CC"/>
                </a:solidFill>
                <a:latin typeface="Arial Narrow" panose="020B0606020202030204" pitchFamily="34" charset="0"/>
              </a:rPr>
              <a:t>Subpixel</a:t>
            </a:r>
            <a:r>
              <a:rPr lang="en-US" altLang="en-US" sz="1000" dirty="0">
                <a:solidFill>
                  <a:srgbClr val="0066CC"/>
                </a:solidFill>
                <a:latin typeface="Arial Narrow" panose="020B0606020202030204" pitchFamily="34" charset="0"/>
              </a:rPr>
              <a:t> registration matches the measures to the reference image  </a:t>
            </a:r>
          </a:p>
          <a:p>
            <a:pPr lvl="1" eaLnBrk="0" fontAlgn="base" hangingPunct="0">
              <a:spcBef>
                <a:spcPct val="0"/>
              </a:spcBef>
              <a:spcAft>
                <a:spcPct val="0"/>
              </a:spcAft>
              <a:buFont typeface="Arial" panose="020B0604020202020204" pitchFamily="34" charset="0"/>
              <a:buChar char="•"/>
            </a:pPr>
            <a:r>
              <a:rPr lang="en-US" altLang="en-US" sz="1000" dirty="0" err="1">
                <a:solidFill>
                  <a:srgbClr val="0066CC"/>
                </a:solidFill>
                <a:latin typeface="Arial Narrow" panose="020B0606020202030204" pitchFamily="34" charset="0"/>
              </a:rPr>
              <a:t>Autoreg</a:t>
            </a:r>
            <a:r>
              <a:rPr lang="en-US" altLang="en-US" sz="1000" dirty="0">
                <a:solidFill>
                  <a:srgbClr val="0066CC"/>
                </a:solidFill>
                <a:latin typeface="Arial Narrow" panose="020B0606020202030204" pitchFamily="34" charset="0"/>
              </a:rPr>
              <a:t> </a:t>
            </a:r>
            <a:r>
              <a:rPr lang="en-US" altLang="en-US" sz="1000" b="1" i="1" dirty="0" err="1">
                <a:solidFill>
                  <a:srgbClr val="0066CC"/>
                </a:solidFill>
                <a:latin typeface="Arial Narrow" panose="020B0606020202030204" pitchFamily="34" charset="0"/>
              </a:rPr>
              <a:t>deffile</a:t>
            </a:r>
            <a:r>
              <a:rPr lang="en-US" altLang="en-US" sz="1000" dirty="0">
                <a:solidFill>
                  <a:srgbClr val="0066CC"/>
                </a:solidFill>
                <a:latin typeface="Arial Narrow" panose="020B0606020202030204" pitchFamily="34" charset="0"/>
              </a:rPr>
              <a:t> template (create your own and edit)</a:t>
            </a:r>
          </a:p>
          <a:p>
            <a:pPr lvl="2" eaLnBrk="0" fontAlgn="base" hangingPunct="0">
              <a:spcBef>
                <a:spcPct val="0"/>
              </a:spcBef>
              <a:spcAft>
                <a:spcPct val="0"/>
              </a:spcAft>
              <a:buFont typeface="Arial" panose="020B0604020202020204" pitchFamily="34" charset="0"/>
              <a:buChar char="•"/>
            </a:pPr>
            <a:r>
              <a:rPr lang="en-US" altLang="en-US" sz="1000" dirty="0">
                <a:solidFill>
                  <a:srgbClr val="0066CC"/>
                </a:solidFill>
                <a:latin typeface="Arial Narrow" panose="020B0606020202030204" pitchFamily="34" charset="0"/>
              </a:rPr>
              <a:t> </a:t>
            </a:r>
            <a:r>
              <a:rPr lang="en-US" altLang="en-US" sz="1000" dirty="0" err="1">
                <a:solidFill>
                  <a:srgbClr val="0066CC"/>
                </a:solidFill>
                <a:latin typeface="Arial Narrow" panose="020B0606020202030204" pitchFamily="34" charset="0"/>
              </a:rPr>
              <a:t>cp</a:t>
            </a:r>
            <a:r>
              <a:rPr lang="en-US" altLang="en-US" sz="1000" dirty="0">
                <a:solidFill>
                  <a:srgbClr val="0066CC"/>
                </a:solidFill>
                <a:latin typeface="Arial Narrow" panose="020B0606020202030204" pitchFamily="34" charset="0"/>
              </a:rPr>
              <a:t> $ISIS3DATA/base/templates/</a:t>
            </a:r>
            <a:r>
              <a:rPr lang="en-US" altLang="en-US" sz="1000" dirty="0" err="1">
                <a:solidFill>
                  <a:srgbClr val="0066CC"/>
                </a:solidFill>
                <a:latin typeface="Arial Narrow" panose="020B0606020202030204" pitchFamily="34" charset="0"/>
              </a:rPr>
              <a:t>autoreg</a:t>
            </a:r>
            <a:r>
              <a:rPr lang="en-US" altLang="en-US" sz="1000" dirty="0">
                <a:solidFill>
                  <a:srgbClr val="0066CC"/>
                </a:solidFill>
                <a:latin typeface="Arial Narrow" panose="020B0606020202030204" pitchFamily="34" charset="0"/>
              </a:rPr>
              <a:t>/coreg.maxcor.p2020.s5050.def  </a:t>
            </a:r>
            <a:r>
              <a:rPr lang="en-US" altLang="en-US" sz="1000" b="1" i="1" dirty="0">
                <a:solidFill>
                  <a:srgbClr val="0066CC"/>
                </a:solidFill>
                <a:latin typeface="Arial Narrow" panose="020B0606020202030204" pitchFamily="34" charset="0"/>
              </a:rPr>
              <a:t>reg.def</a:t>
            </a:r>
          </a:p>
          <a:p>
            <a:pPr lvl="1" eaLnBrk="0" fontAlgn="base" hangingPunct="0">
              <a:spcBef>
                <a:spcPct val="0"/>
              </a:spcBef>
              <a:spcAft>
                <a:spcPct val="0"/>
              </a:spcAft>
              <a:buFont typeface="Arial" panose="020B0604020202020204" pitchFamily="34" charset="0"/>
              <a:buChar char="•"/>
            </a:pPr>
            <a:r>
              <a:rPr lang="en-US" altLang="en-US" sz="1000" dirty="0">
                <a:solidFill>
                  <a:srgbClr val="0066CC"/>
                </a:solidFill>
                <a:latin typeface="Arial Narrow" panose="020B0606020202030204" pitchFamily="34" charset="0"/>
              </a:rPr>
              <a:t>Pattern Match Workshop and  Document</a:t>
            </a:r>
          </a:p>
          <a:p>
            <a:pPr lvl="2" eaLnBrk="0" fontAlgn="base" hangingPunct="0">
              <a:spcBef>
                <a:spcPct val="0"/>
              </a:spcBef>
              <a:spcAft>
                <a:spcPct val="0"/>
              </a:spcAft>
              <a:buFont typeface="Arial" panose="020B0604020202020204" pitchFamily="34" charset="0"/>
              <a:buChar char="•"/>
            </a:pPr>
            <a:r>
              <a:rPr lang="en-US" altLang="en-US" sz="1000" dirty="0">
                <a:solidFill>
                  <a:srgbClr val="0066CC"/>
                </a:solidFill>
                <a:latin typeface="Arial Narrow" panose="020B0606020202030204" pitchFamily="34" charset="0"/>
              </a:rPr>
              <a:t>http://isis.astrogeology.usgs.gov/documents/PatternMatch/PatternMatch.html</a:t>
            </a:r>
          </a:p>
          <a:p>
            <a:pPr lvl="2" eaLnBrk="0" fontAlgn="base" hangingPunct="0">
              <a:spcBef>
                <a:spcPct val="0"/>
              </a:spcBef>
              <a:spcAft>
                <a:spcPct val="0"/>
              </a:spcAft>
              <a:buFont typeface="Arial" panose="020B0604020202020204" pitchFamily="34" charset="0"/>
              <a:buChar char="•"/>
            </a:pPr>
            <a:r>
              <a:rPr lang="en-US" altLang="en-US" sz="1000" dirty="0">
                <a:solidFill>
                  <a:srgbClr val="0066CC"/>
                </a:solidFill>
                <a:latin typeface="Arial Narrow" panose="020B0606020202030204" pitchFamily="34" charset="0"/>
                <a:hlinkClick r:id="rId2"/>
              </a:rPr>
              <a:t>http://isis.astrogeology.usgs.gov/IsisWorkshop/index.php/Automatic_Registration</a:t>
            </a:r>
            <a:endParaRPr lang="en-US" altLang="en-US" sz="1000" dirty="0">
              <a:solidFill>
                <a:srgbClr val="0066CC"/>
              </a:solidFill>
              <a:latin typeface="Arial Narrow" panose="020B0606020202030204" pitchFamily="34" charset="0"/>
            </a:endParaRPr>
          </a:p>
          <a:p>
            <a:pPr marL="0" lvl="2" indent="0" eaLnBrk="0" fontAlgn="base" hangingPunct="0">
              <a:spcBef>
                <a:spcPct val="0"/>
              </a:spcBef>
              <a:spcAft>
                <a:spcPct val="0"/>
              </a:spcAft>
            </a:pPr>
            <a:endParaRPr lang="en-US" altLang="en-US" sz="1000" b="1" dirty="0">
              <a:solidFill>
                <a:srgbClr val="0066CC"/>
              </a:solidFill>
              <a:latin typeface="Arial Narrow" panose="020B0606020202030204" pitchFamily="34" charset="0"/>
            </a:endParaRPr>
          </a:p>
          <a:p>
            <a:pPr marL="171450" lvl="2" indent="-171450"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cnetedit</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Delete the ‘Ignored’ measures and points</a:t>
            </a:r>
          </a:p>
          <a:p>
            <a:pPr marL="171450" indent="-171450" eaLnBrk="0" fontAlgn="base" hangingPunct="0">
              <a:spcBef>
                <a:spcPct val="0"/>
              </a:spcBef>
              <a:spcAft>
                <a:spcPct val="0"/>
              </a:spcAft>
              <a:buFont typeface="Arial" panose="020B0604020202020204" pitchFamily="34" charset="0"/>
              <a:buChar char="•"/>
            </a:pPr>
            <a:endParaRPr lang="en-US" altLang="en-US" sz="1100" b="1" dirty="0">
              <a:solidFill>
                <a:srgbClr val="0066CC"/>
              </a:solidFill>
              <a:latin typeface="Arial Narrow" panose="020B0606020202030204" pitchFamily="34" charset="0"/>
            </a:endParaRPr>
          </a:p>
          <a:p>
            <a:pPr marL="171450" indent="-171450"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cnetcheck</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Used to double check the quality of the network right before jigsaw</a:t>
            </a:r>
          </a:p>
          <a:p>
            <a:pPr marL="171450" indent="-171450" eaLnBrk="0" fontAlgn="base" hangingPunct="0">
              <a:spcBef>
                <a:spcPct val="0"/>
              </a:spcBef>
              <a:spcAft>
                <a:spcPct val="0"/>
              </a:spcAft>
              <a:buFont typeface="Arial" panose="020B0604020202020204" pitchFamily="34" charset="0"/>
              <a:buChar char="•"/>
            </a:pPr>
            <a:endParaRPr lang="en-US" altLang="en-US" sz="1100" dirty="0">
              <a:solidFill>
                <a:srgbClr val="0066CC"/>
              </a:solidFill>
              <a:latin typeface="Arial Narrow" panose="020B0606020202030204" pitchFamily="34" charset="0"/>
            </a:endParaRPr>
          </a:p>
          <a:p>
            <a:pPr marL="171450" indent="-171450" eaLnBrk="0" fontAlgn="base" hangingPunct="0">
              <a:spcBef>
                <a:spcPct val="0"/>
              </a:spcBef>
              <a:spcAft>
                <a:spcPct val="0"/>
              </a:spcAft>
              <a:buFont typeface="Arial" panose="020B0604020202020204" pitchFamily="34" charset="0"/>
              <a:buChar char="•"/>
            </a:pPr>
            <a:r>
              <a:rPr lang="en-US" altLang="en-US" sz="1100" b="1" dirty="0" err="1">
                <a:solidFill>
                  <a:srgbClr val="0066CC"/>
                </a:solidFill>
                <a:latin typeface="Arial Narrow" panose="020B0606020202030204" pitchFamily="34" charset="0"/>
              </a:rPr>
              <a:t>qnet</a:t>
            </a:r>
            <a:r>
              <a:rPr lang="en-US" altLang="en-US" sz="1100" b="1" dirty="0">
                <a:solidFill>
                  <a:srgbClr val="0066CC"/>
                </a:solidFill>
                <a:latin typeface="Arial Narrow" panose="020B0606020202030204" pitchFamily="34" charset="0"/>
              </a:rPr>
              <a:t>:  </a:t>
            </a:r>
            <a:r>
              <a:rPr lang="en-US" altLang="en-US" sz="1100" dirty="0">
                <a:solidFill>
                  <a:srgbClr val="0066CC"/>
                </a:solidFill>
                <a:latin typeface="Arial Narrow" panose="020B0606020202030204" pitchFamily="34" charset="0"/>
              </a:rPr>
              <a:t>Used through the entire process for visual and manual adjustments</a:t>
            </a:r>
          </a:p>
          <a:p>
            <a:pPr marL="171450" indent="-171450" eaLnBrk="0" fontAlgn="base" hangingPunct="0">
              <a:spcBef>
                <a:spcPct val="0"/>
              </a:spcBef>
              <a:spcAft>
                <a:spcPct val="0"/>
              </a:spcAft>
              <a:buFont typeface="Arial" panose="020B0604020202020204" pitchFamily="34" charset="0"/>
              <a:buChar char="•"/>
            </a:pPr>
            <a:endParaRPr lang="en-US" altLang="en-US" sz="1100" dirty="0">
              <a:solidFill>
                <a:srgbClr val="0066CC"/>
              </a:solidFill>
              <a:latin typeface="Arial Narrow" panose="020B0606020202030204" pitchFamily="34" charset="0"/>
            </a:endParaRPr>
          </a:p>
          <a:p>
            <a:pPr marL="171450" indent="-171450" eaLnBrk="0" fontAlgn="base" hangingPunct="0">
              <a:spcBef>
                <a:spcPct val="0"/>
              </a:spcBef>
              <a:spcAft>
                <a:spcPct val="0"/>
              </a:spcAft>
              <a:buFont typeface="Arial" panose="020B0604020202020204" pitchFamily="34" charset="0"/>
              <a:buChar char="•"/>
            </a:pPr>
            <a:r>
              <a:rPr lang="en-US" altLang="en-US" sz="1100" b="1" dirty="0">
                <a:solidFill>
                  <a:srgbClr val="0066CC"/>
                </a:solidFill>
                <a:latin typeface="Arial Narrow" panose="020B0606020202030204" pitchFamily="34" charset="0"/>
              </a:rPr>
              <a:t>jigsaw:  </a:t>
            </a:r>
            <a:r>
              <a:rPr lang="en-US" altLang="en-US" sz="1100" dirty="0">
                <a:solidFill>
                  <a:srgbClr val="0066CC"/>
                </a:solidFill>
                <a:latin typeface="Arial Narrow" panose="020B0606020202030204" pitchFamily="34" charset="0"/>
              </a:rPr>
              <a:t>Least squares bundle adjustment-default is to solve for camera angles &amp; twist</a:t>
            </a:r>
          </a:p>
          <a:p>
            <a:pPr eaLnBrk="0" fontAlgn="base" hangingPunct="0">
              <a:spcBef>
                <a:spcPct val="0"/>
              </a:spcBef>
              <a:spcAft>
                <a:spcPct val="0"/>
              </a:spcAft>
            </a:pPr>
            <a:endParaRPr lang="en-US" altLang="en-US" sz="1100" b="1" dirty="0">
              <a:solidFill>
                <a:srgbClr val="000000"/>
              </a:solidFill>
              <a:latin typeface="Arial Narrow" panose="020B0606020202030204" pitchFamily="34" charset="0"/>
            </a:endParaRPr>
          </a:p>
          <a:p>
            <a:pPr eaLnBrk="0" fontAlgn="base" hangingPunct="0">
              <a:spcBef>
                <a:spcPct val="0"/>
              </a:spcBef>
              <a:spcAft>
                <a:spcPct val="0"/>
              </a:spcAft>
            </a:pPr>
            <a:r>
              <a:rPr lang="en-US" altLang="en-US" sz="1100" b="1" dirty="0">
                <a:solidFill>
                  <a:srgbClr val="000000"/>
                </a:solidFill>
                <a:latin typeface="Arial Narrow" panose="020B0606020202030204" pitchFamily="34" charset="0"/>
              </a:rPr>
              <a:t>Commands:</a:t>
            </a:r>
          </a:p>
          <a:p>
            <a:pPr marL="0" lvl="1" indent="0"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cnetref</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cnet</a:t>
            </a:r>
            <a:r>
              <a:rPr lang="en-US" altLang="en-US" sz="1100" dirty="0">
                <a:solidFill>
                  <a:srgbClr val="000000"/>
                </a:solidFill>
                <a:latin typeface="Arial Narrow" panose="020B0606020202030204" pitchFamily="34" charset="0"/>
                <a:cs typeface="Arial" panose="020B0604020202020204" pitchFamily="34" charset="0"/>
              </a:rPr>
              <a:t>=    onet=cnetref.net  </a:t>
            </a:r>
            <a:r>
              <a:rPr lang="en-US" altLang="en-US" sz="1100" b="1" i="1" dirty="0" err="1">
                <a:solidFill>
                  <a:srgbClr val="000000"/>
                </a:solidFill>
                <a:latin typeface="Arial Narrow" panose="020B0606020202030204" pitchFamily="34" charset="0"/>
                <a:cs typeface="Arial" panose="020B0604020202020204" pitchFamily="34" charset="0"/>
              </a:rPr>
              <a:t>deffile</a:t>
            </a:r>
            <a:r>
              <a:rPr lang="en-US" altLang="en-US" sz="1100" b="1" i="1" dirty="0">
                <a:solidFill>
                  <a:srgbClr val="000000"/>
                </a:solidFill>
                <a:latin typeface="Arial Narrow" panose="020B0606020202030204" pitchFamily="34" charset="0"/>
                <a:cs typeface="Arial" panose="020B0604020202020204" pitchFamily="34" charset="0"/>
              </a:rPr>
              <a:t>=     </a:t>
            </a:r>
            <a:r>
              <a:rPr lang="en-US" altLang="en-US" sz="1100" dirty="0">
                <a:solidFill>
                  <a:srgbClr val="000000"/>
                </a:solidFill>
                <a:latin typeface="Arial Narrow" panose="020B0606020202030204" pitchFamily="34" charset="0"/>
                <a:cs typeface="Arial" panose="020B0604020202020204" pitchFamily="34" charset="0"/>
              </a:rPr>
              <a:t>criteria=    type=</a:t>
            </a: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a:t>
            </a:r>
            <a:r>
              <a:rPr lang="en-US" altLang="en-US" sz="1100" dirty="0" err="1">
                <a:solidFill>
                  <a:srgbClr val="000000"/>
                </a:solidFill>
                <a:latin typeface="Arial Narrow" panose="020B0606020202030204" pitchFamily="34" charset="0"/>
                <a:cs typeface="Arial" panose="020B0604020202020204" pitchFamily="34" charset="0"/>
              </a:rPr>
              <a:t>pointreg</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cnet=cnetref.net  onet=pointreg.net   </a:t>
            </a:r>
            <a:r>
              <a:rPr lang="en-US" altLang="en-US" sz="1100" b="1" i="1" dirty="0">
                <a:solidFill>
                  <a:srgbClr val="000000"/>
                </a:solidFill>
                <a:latin typeface="Arial Narrow" panose="020B0606020202030204" pitchFamily="34" charset="0"/>
                <a:cs typeface="Arial" panose="020B0604020202020204" pitchFamily="34" charset="0"/>
              </a:rPr>
              <a:t>deffile=reg.def  </a:t>
            </a:r>
            <a:r>
              <a:rPr lang="en-US" altLang="en-US" sz="1100" dirty="0">
                <a:solidFill>
                  <a:srgbClr val="000000"/>
                </a:solidFill>
                <a:latin typeface="Arial Narrow" panose="020B0606020202030204" pitchFamily="34" charset="0"/>
                <a:cs typeface="Arial" panose="020B0604020202020204" pitchFamily="34" charset="0"/>
              </a:rPr>
              <a:t> points=all   measures=all</a:t>
            </a:r>
            <a:endParaRPr lang="en-US" altLang="en-US" sz="1100" b="1" dirty="0">
              <a:solidFill>
                <a:srgbClr val="000000"/>
              </a:solidFill>
              <a:latin typeface="Arial Narrow" panose="020B0606020202030204" pitchFamily="34" charset="0"/>
            </a:endParaRP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a:t>
            </a:r>
            <a:r>
              <a:rPr lang="en-US" altLang="en-US" sz="1100" dirty="0" err="1">
                <a:solidFill>
                  <a:srgbClr val="000000"/>
                </a:solidFill>
                <a:latin typeface="Arial Narrow" panose="020B0606020202030204" pitchFamily="34" charset="0"/>
                <a:cs typeface="Arial" panose="020B0604020202020204" pitchFamily="34" charset="0"/>
              </a:rPr>
              <a:t>cnetedit</a:t>
            </a:r>
            <a:r>
              <a:rPr lang="en-US" altLang="en-US" sz="1100" dirty="0">
                <a:solidFill>
                  <a:srgbClr val="000000"/>
                </a:solidFill>
                <a:latin typeface="Arial Narrow" panose="020B0606020202030204" pitchFamily="34" charset="0"/>
                <a:cs typeface="Arial" panose="020B0604020202020204" pitchFamily="34" charset="0"/>
              </a:rPr>
              <a:t>  cnet=pointreg.net    onet=pointreg-edt.net</a:t>
            </a:r>
            <a:endParaRPr lang="en-US" altLang="en-US" sz="1100" dirty="0">
              <a:solidFill>
                <a:srgbClr val="000000"/>
              </a:solidFill>
              <a:latin typeface="Arial Narrow" panose="020B0606020202030204" pitchFamily="34" charset="0"/>
            </a:endParaRP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a:t>
            </a:r>
            <a:r>
              <a:rPr lang="en-US" altLang="en-US" sz="1100" dirty="0" err="1">
                <a:solidFill>
                  <a:srgbClr val="000000"/>
                </a:solidFill>
                <a:latin typeface="Arial Narrow" panose="020B0606020202030204" pitchFamily="34" charset="0"/>
                <a:cs typeface="Arial" panose="020B0604020202020204" pitchFamily="34" charset="0"/>
              </a:rPr>
              <a:t>cnetcheck</a:t>
            </a:r>
            <a:r>
              <a:rPr lang="en-US" altLang="en-US" sz="1100" dirty="0">
                <a:solidFill>
                  <a:srgbClr val="000000"/>
                </a:solidFill>
                <a:latin typeface="Arial Narrow" panose="020B0606020202030204" pitchFamily="34" charset="0"/>
                <a:cs typeface="Arial" panose="020B0604020202020204" pitchFamily="34" charset="0"/>
              </a:rPr>
              <a:t>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cnet=pointreg-edt.net  prefix=</a:t>
            </a:r>
            <a:r>
              <a:rPr lang="en-US" altLang="en-US" sz="1100" dirty="0" err="1">
                <a:solidFill>
                  <a:srgbClr val="000000"/>
                </a:solidFill>
                <a:latin typeface="Arial Narrow" panose="020B0606020202030204" pitchFamily="34" charset="0"/>
                <a:cs typeface="Arial" panose="020B0604020202020204" pitchFamily="34" charset="0"/>
              </a:rPr>
              <a:t>pointreg</a:t>
            </a:r>
            <a:r>
              <a:rPr lang="en-US" altLang="en-US" sz="1100" dirty="0">
                <a:solidFill>
                  <a:srgbClr val="000000"/>
                </a:solidFill>
                <a:latin typeface="Arial Narrow" panose="020B0606020202030204" pitchFamily="34" charset="0"/>
                <a:cs typeface="Arial" panose="020B0604020202020204" pitchFamily="34" charset="0"/>
              </a:rPr>
              <a:t>-</a:t>
            </a:r>
            <a:r>
              <a:rPr lang="en-US" altLang="en-US" sz="1100" dirty="0" err="1">
                <a:solidFill>
                  <a:srgbClr val="000000"/>
                </a:solidFill>
                <a:latin typeface="Arial Narrow" panose="020B0606020202030204" pitchFamily="34" charset="0"/>
                <a:cs typeface="Arial" panose="020B0604020202020204" pitchFamily="34" charset="0"/>
              </a:rPr>
              <a:t>edt</a:t>
            </a:r>
            <a:r>
              <a:rPr lang="en-US" altLang="en-US" sz="1100" dirty="0">
                <a:solidFill>
                  <a:srgbClr val="000000"/>
                </a:solidFill>
                <a:latin typeface="Arial Narrow" panose="020B0606020202030204" pitchFamily="34" charset="0"/>
                <a:cs typeface="Arial" panose="020B0604020202020204" pitchFamily="34" charset="0"/>
              </a:rPr>
              <a:t>-CHK</a:t>
            </a:r>
          </a:p>
          <a:p>
            <a:pPr eaLnBrk="0" fontAlgn="base" hangingPunct="0">
              <a:spcBef>
                <a:spcPct val="0"/>
              </a:spcBef>
              <a:spcAft>
                <a:spcPct val="0"/>
              </a:spcAft>
            </a:pPr>
            <a:r>
              <a:rPr lang="en-US" altLang="en-US" sz="1100" dirty="0">
                <a:solidFill>
                  <a:srgbClr val="000000"/>
                </a:solidFill>
                <a:latin typeface="Arial Narrow" panose="020B0606020202030204" pitchFamily="34" charset="0"/>
                <a:cs typeface="Arial" panose="020B0604020202020204" pitchFamily="34" charset="0"/>
              </a:rPr>
              <a:t>&gt; jigsaw </a:t>
            </a:r>
            <a:r>
              <a:rPr lang="en-US" altLang="en-US" sz="1100" dirty="0" err="1">
                <a:solidFill>
                  <a:srgbClr val="000000"/>
                </a:solidFill>
                <a:latin typeface="Arial Narrow" panose="020B0606020202030204" pitchFamily="34" charset="0"/>
                <a:cs typeface="Arial" panose="020B0604020202020204" pitchFamily="34" charset="0"/>
              </a:rPr>
              <a:t>fromlist</a:t>
            </a:r>
            <a:r>
              <a:rPr lang="en-US" altLang="en-US" sz="1100" dirty="0">
                <a:solidFill>
                  <a:srgbClr val="000000"/>
                </a:solidFill>
                <a:latin typeface="Arial Narrow" panose="020B0606020202030204" pitchFamily="34" charset="0"/>
                <a:cs typeface="Arial" panose="020B0604020202020204" pitchFamily="34" charset="0"/>
              </a:rPr>
              <a:t>=     cnet=pointreg-edt.net   onet=jig.net   file-prefix=jig </a:t>
            </a:r>
          </a:p>
        </p:txBody>
      </p:sp>
      <p:sp>
        <p:nvSpPr>
          <p:cNvPr id="4145" name="AutoShape 107"/>
          <p:cNvSpPr>
            <a:spLocks noChangeArrowheads="1"/>
          </p:cNvSpPr>
          <p:nvPr/>
        </p:nvSpPr>
        <p:spPr bwMode="auto">
          <a:xfrm>
            <a:off x="3124200" y="2286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a:solidFill>
                  <a:srgbClr val="000000"/>
                </a:solidFill>
                <a:latin typeface="Arial Narrow" panose="020B0606020202030204" pitchFamily="34" charset="0"/>
                <a:ea typeface="ＭＳ Ｐゴシック" charset="0"/>
              </a:rPr>
              <a:t>Images</a:t>
            </a:r>
          </a:p>
        </p:txBody>
      </p:sp>
      <p:sp>
        <p:nvSpPr>
          <p:cNvPr id="4146" name="AutoShape 108"/>
          <p:cNvSpPr>
            <a:spLocks noChangeArrowheads="1"/>
          </p:cNvSpPr>
          <p:nvPr/>
        </p:nvSpPr>
        <p:spPr bwMode="auto">
          <a:xfrm>
            <a:off x="3352800" y="381000"/>
            <a:ext cx="838200" cy="762000"/>
          </a:xfrm>
          <a:prstGeom prst="parallelogram">
            <a:avLst>
              <a:gd name="adj" fmla="val 27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Images</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calibrated/</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clean</a:t>
            </a:r>
          </a:p>
        </p:txBody>
      </p:sp>
      <p:sp>
        <p:nvSpPr>
          <p:cNvPr id="46202" name="AutoShape 122"/>
          <p:cNvSpPr>
            <a:spLocks noChangeArrowheads="1"/>
          </p:cNvSpPr>
          <p:nvPr/>
        </p:nvSpPr>
        <p:spPr bwMode="auto">
          <a:xfrm rot="18900000">
            <a:off x="1603907" y="5616981"/>
            <a:ext cx="182563" cy="301626"/>
          </a:xfrm>
          <a:prstGeom prst="curvedRigh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1100">
              <a:solidFill>
                <a:srgbClr val="000000"/>
              </a:solidFill>
              <a:latin typeface="Arial Narrow" panose="020B0606020202030204" pitchFamily="34" charset="0"/>
              <a:ea typeface="ＭＳ Ｐゴシック" charset="0"/>
            </a:endParaRPr>
          </a:p>
        </p:txBody>
      </p:sp>
      <p:sp>
        <p:nvSpPr>
          <p:cNvPr id="46203" name="AutoShape 123"/>
          <p:cNvSpPr>
            <a:spLocks noChangeArrowheads="1"/>
          </p:cNvSpPr>
          <p:nvPr/>
        </p:nvSpPr>
        <p:spPr bwMode="auto">
          <a:xfrm rot="19500000">
            <a:off x="2518307" y="4702581"/>
            <a:ext cx="182563" cy="301626"/>
          </a:xfrm>
          <a:prstGeom prst="curvedLeftArrow">
            <a:avLst>
              <a:gd name="adj1" fmla="val 33043"/>
              <a:gd name="adj2" fmla="val 66087"/>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eaLnBrk="0" fontAlgn="base" hangingPunct="0">
              <a:spcBef>
                <a:spcPct val="0"/>
              </a:spcBef>
              <a:spcAft>
                <a:spcPct val="0"/>
              </a:spcAft>
              <a:defRPr/>
            </a:pPr>
            <a:endParaRPr lang="en-US" sz="1100">
              <a:solidFill>
                <a:srgbClr val="000000"/>
              </a:solidFill>
              <a:latin typeface="Arial Narrow" panose="020B0606020202030204" pitchFamily="34" charset="0"/>
              <a:ea typeface="ＭＳ Ｐゴシック" charset="0"/>
            </a:endParaRPr>
          </a:p>
        </p:txBody>
      </p:sp>
      <p:sp>
        <p:nvSpPr>
          <p:cNvPr id="67" name="AutoShape 19"/>
          <p:cNvSpPr>
            <a:spLocks noChangeArrowheads="1"/>
          </p:cNvSpPr>
          <p:nvPr/>
        </p:nvSpPr>
        <p:spPr bwMode="auto">
          <a:xfrm>
            <a:off x="2743200" y="3695709"/>
            <a:ext cx="990600" cy="778282"/>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cnetref</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800" dirty="0">
                <a:solidFill>
                  <a:srgbClr val="000000"/>
                </a:solidFill>
                <a:latin typeface="Arial Narrow" panose="020B0606020202030204" pitchFamily="34" charset="0"/>
                <a:ea typeface="ＭＳ Ｐゴシック" charset="0"/>
              </a:rPr>
              <a:t>Change Pt/</a:t>
            </a:r>
            <a:r>
              <a:rPr lang="en-US" sz="800" dirty="0" err="1">
                <a:solidFill>
                  <a:srgbClr val="000000"/>
                </a:solidFill>
                <a:latin typeface="Arial Narrow" panose="020B0606020202030204" pitchFamily="34" charset="0"/>
                <a:ea typeface="ＭＳ Ｐゴシック" charset="0"/>
              </a:rPr>
              <a:t>msmt</a:t>
            </a:r>
            <a:r>
              <a:rPr lang="en-US" sz="800" dirty="0">
                <a:solidFill>
                  <a:srgbClr val="000000"/>
                </a:solidFill>
                <a:latin typeface="Arial Narrow" panose="020B0606020202030204" pitchFamily="34" charset="0"/>
                <a:ea typeface="ＭＳ Ｐゴシック" charset="0"/>
              </a:rPr>
              <a:t> </a:t>
            </a:r>
          </a:p>
          <a:p>
            <a:pPr algn="ctr" eaLnBrk="0" fontAlgn="base" hangingPunct="0">
              <a:spcBef>
                <a:spcPct val="0"/>
              </a:spcBef>
              <a:spcAft>
                <a:spcPct val="0"/>
              </a:spcAft>
              <a:defRPr/>
            </a:pPr>
            <a:r>
              <a:rPr lang="en-US" sz="800" dirty="0">
                <a:solidFill>
                  <a:srgbClr val="000000"/>
                </a:solidFill>
                <a:latin typeface="Arial Narrow" panose="020B0606020202030204" pitchFamily="34" charset="0"/>
                <a:ea typeface="ＭＳ Ｐゴシック" charset="0"/>
              </a:rPr>
              <a:t>Location and/or </a:t>
            </a:r>
          </a:p>
          <a:p>
            <a:pPr algn="ctr" eaLnBrk="0" fontAlgn="base" hangingPunct="0">
              <a:spcBef>
                <a:spcPct val="0"/>
              </a:spcBef>
              <a:spcAft>
                <a:spcPct val="0"/>
              </a:spcAft>
              <a:defRPr/>
            </a:pPr>
            <a:r>
              <a:rPr lang="en-US" sz="800" dirty="0">
                <a:solidFill>
                  <a:srgbClr val="000000"/>
                </a:solidFill>
                <a:latin typeface="Arial Narrow" panose="020B0606020202030204" pitchFamily="34" charset="0"/>
                <a:ea typeface="ＭＳ Ｐゴシック" charset="0"/>
              </a:rPr>
              <a:t>establish reference </a:t>
            </a:r>
          </a:p>
          <a:p>
            <a:pPr algn="ctr" eaLnBrk="0" fontAlgn="base" hangingPunct="0">
              <a:spcBef>
                <a:spcPct val="0"/>
              </a:spcBef>
              <a:spcAft>
                <a:spcPct val="0"/>
              </a:spcAft>
              <a:defRPr/>
            </a:pPr>
            <a:r>
              <a:rPr lang="en-US" sz="800" dirty="0">
                <a:solidFill>
                  <a:srgbClr val="000000"/>
                </a:solidFill>
                <a:latin typeface="Arial Narrow" panose="020B0606020202030204" pitchFamily="34" charset="0"/>
                <a:ea typeface="ＭＳ Ｐゴシック" charset="0"/>
              </a:rPr>
              <a:t>image </a:t>
            </a:r>
          </a:p>
          <a:p>
            <a:pPr algn="ctr" eaLnBrk="0" fontAlgn="base" hangingPunct="0">
              <a:spcBef>
                <a:spcPct val="0"/>
              </a:spcBef>
              <a:spcAft>
                <a:spcPct val="0"/>
              </a:spcAft>
              <a:defRPr/>
            </a:pPr>
            <a:endParaRPr lang="en-US" sz="1100" dirty="0">
              <a:solidFill>
                <a:srgbClr val="000000"/>
              </a:solidFill>
              <a:latin typeface="Arial Narrow" panose="020B0606020202030204" pitchFamily="34" charset="0"/>
              <a:ea typeface="ＭＳ Ｐゴシック" charset="0"/>
            </a:endParaRPr>
          </a:p>
        </p:txBody>
      </p:sp>
      <p:sp>
        <p:nvSpPr>
          <p:cNvPr id="49" name="AutoShape 26"/>
          <p:cNvSpPr>
            <a:spLocks noChangeArrowheads="1"/>
          </p:cNvSpPr>
          <p:nvPr/>
        </p:nvSpPr>
        <p:spPr bwMode="auto">
          <a:xfrm>
            <a:off x="3899431" y="4646816"/>
            <a:ext cx="990600" cy="9906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Cnet</a:t>
            </a:r>
            <a:r>
              <a:rPr lang="en-US" sz="1100" dirty="0">
                <a:solidFill>
                  <a:srgbClr val="000000"/>
                </a:solidFill>
                <a:latin typeface="Arial Narrow" panose="020B0606020202030204" pitchFamily="34" charset="0"/>
                <a:ea typeface="ＭＳ Ｐゴシック" charset="0"/>
              </a:rPr>
              <a:t> Utilities</a:t>
            </a: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cnetstats</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cnetedit</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cneteditor</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cnetsplit</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cnetmerge</a:t>
            </a:r>
            <a:endParaRPr lang="en-US" sz="1100" b="1" dirty="0">
              <a:solidFill>
                <a:srgbClr val="000000"/>
              </a:solidFill>
              <a:latin typeface="Arial Narrow" panose="020B0606020202030204" pitchFamily="34" charset="0"/>
              <a:ea typeface="ＭＳ Ｐゴシック" charset="0"/>
            </a:endParaRPr>
          </a:p>
        </p:txBody>
      </p:sp>
      <p:sp>
        <p:nvSpPr>
          <p:cNvPr id="50" name="AutoShape 19"/>
          <p:cNvSpPr>
            <a:spLocks noChangeArrowheads="1"/>
          </p:cNvSpPr>
          <p:nvPr/>
        </p:nvSpPr>
        <p:spPr bwMode="auto">
          <a:xfrm>
            <a:off x="2656418" y="5767794"/>
            <a:ext cx="990600" cy="7620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lgn="ctr" eaLnBrk="0" fontAlgn="base" hangingPunct="0">
              <a:spcBef>
                <a:spcPct val="0"/>
              </a:spcBef>
              <a:spcAft>
                <a:spcPct val="0"/>
              </a:spcAft>
              <a:defRPr/>
            </a:pPr>
            <a:r>
              <a:rPr lang="en-US" sz="1100" b="1" dirty="0" err="1">
                <a:solidFill>
                  <a:srgbClr val="000000"/>
                </a:solidFill>
                <a:latin typeface="Arial Narrow" panose="020B0606020202030204" pitchFamily="34" charset="0"/>
                <a:ea typeface="ＭＳ Ｐゴシック" charset="0"/>
              </a:rPr>
              <a:t>cnetcheck</a:t>
            </a:r>
            <a:endParaRPr lang="en-US" sz="1100" b="1" dirty="0">
              <a:solidFill>
                <a:srgbClr val="000000"/>
              </a:solidFill>
              <a:latin typeface="Arial Narrow" panose="020B0606020202030204" pitchFamily="34" charset="0"/>
              <a:ea typeface="ＭＳ Ｐゴシック" charset="0"/>
            </a:endParaRP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Network </a:t>
            </a:r>
          </a:p>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Quality Control</a:t>
            </a:r>
          </a:p>
          <a:p>
            <a:pPr algn="ctr" eaLnBrk="0" fontAlgn="base" hangingPunct="0">
              <a:spcBef>
                <a:spcPct val="0"/>
              </a:spcBef>
              <a:spcAft>
                <a:spcPct val="0"/>
              </a:spcAft>
              <a:defRPr/>
            </a:pPr>
            <a:endParaRPr lang="en-US" sz="1100" dirty="0">
              <a:solidFill>
                <a:srgbClr val="000000"/>
              </a:solidFill>
              <a:latin typeface="Arial Narrow" panose="020B0606020202030204" pitchFamily="34" charset="0"/>
              <a:ea typeface="ＭＳ Ｐゴシック" charset="0"/>
            </a:endParaRPr>
          </a:p>
        </p:txBody>
      </p:sp>
      <p:cxnSp>
        <p:nvCxnSpPr>
          <p:cNvPr id="61" name="AutoShape 38"/>
          <p:cNvCxnSpPr>
            <a:cxnSpLocks noChangeShapeType="1"/>
            <a:stCxn id="50" idx="2"/>
            <a:endCxn id="65" idx="1"/>
          </p:cNvCxnSpPr>
          <p:nvPr/>
        </p:nvCxnSpPr>
        <p:spPr bwMode="auto">
          <a:xfrm rot="16200000" flipH="1">
            <a:off x="3602487" y="6079025"/>
            <a:ext cx="61544" cy="963082"/>
          </a:xfrm>
          <a:prstGeom prst="bentConnector2">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65" name="Text Box 155"/>
          <p:cNvSpPr txBox="1">
            <a:spLocks noChangeArrowheads="1"/>
          </p:cNvSpPr>
          <p:nvPr/>
        </p:nvSpPr>
        <p:spPr bwMode="auto">
          <a:xfrm>
            <a:off x="4114800" y="6460533"/>
            <a:ext cx="1066800" cy="261610"/>
          </a:xfrm>
          <a:prstGeom prst="rect">
            <a:avLst/>
          </a:prstGeom>
          <a:solidFill>
            <a:srgbClr val="FFFF99"/>
          </a:solidFill>
          <a:ln w="9525">
            <a:solidFill>
              <a:srgbClr val="00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defRPr/>
            </a:pPr>
            <a:r>
              <a:rPr lang="en-US" sz="1100" b="1">
                <a:solidFill>
                  <a:srgbClr val="000000"/>
                </a:solidFill>
                <a:effectLst>
                  <a:outerShdw blurRad="38100" dist="38100" dir="2700000" algn="tl">
                    <a:srgbClr val="FFFFFF"/>
                  </a:outerShdw>
                </a:effectLst>
                <a:latin typeface="Arial Narrow" panose="020B0606020202030204" pitchFamily="34" charset="0"/>
                <a:ea typeface="MS PGothic" pitchFamily="34" charset="-128"/>
              </a:rPr>
              <a:t>Jigsaw</a:t>
            </a:r>
            <a:endParaRPr lang="en-US" sz="1100">
              <a:solidFill>
                <a:srgbClr val="FF0000"/>
              </a:solidFill>
              <a:latin typeface="Arial Narrow" panose="020B0606020202030204" pitchFamily="34" charset="0"/>
              <a:ea typeface="MS PGothic" pitchFamily="34" charset="-128"/>
            </a:endParaRPr>
          </a:p>
        </p:txBody>
      </p:sp>
      <p:cxnSp>
        <p:nvCxnSpPr>
          <p:cNvPr id="69" name="AutoShape 38"/>
          <p:cNvCxnSpPr>
            <a:cxnSpLocks noChangeShapeType="1"/>
          </p:cNvCxnSpPr>
          <p:nvPr/>
        </p:nvCxnSpPr>
        <p:spPr bwMode="auto">
          <a:xfrm>
            <a:off x="4086226" y="685801"/>
            <a:ext cx="866775" cy="5698533"/>
          </a:xfrm>
          <a:prstGeom prst="bentConnector2">
            <a:avLst/>
          </a:prstGeom>
          <a:noFill/>
          <a:ln w="158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5" name="AutoShape 12"/>
          <p:cNvSpPr>
            <a:spLocks noChangeArrowheads="1"/>
          </p:cNvSpPr>
          <p:nvPr/>
        </p:nvSpPr>
        <p:spPr bwMode="auto">
          <a:xfrm>
            <a:off x="1828800" y="2901186"/>
            <a:ext cx="914400" cy="419100"/>
          </a:xfrm>
          <a:prstGeom prst="flowChartAlternateProcess">
            <a:avLst/>
          </a:prstGeom>
          <a:solidFill>
            <a:srgbClr val="FF9C5E">
              <a:alpha val="63000"/>
            </a:srgb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dirty="0">
                <a:solidFill>
                  <a:srgbClr val="000000"/>
                </a:solidFill>
                <a:latin typeface="Arial Narrow" panose="020B0606020202030204" pitchFamily="34" charset="0"/>
                <a:ea typeface="ＭＳ Ｐゴシック" charset="0"/>
              </a:rPr>
              <a:t>autoseed</a:t>
            </a:r>
          </a:p>
        </p:txBody>
      </p:sp>
      <p:cxnSp>
        <p:nvCxnSpPr>
          <p:cNvPr id="46" name="AutoShape 97"/>
          <p:cNvCxnSpPr>
            <a:cxnSpLocks noChangeShapeType="1"/>
            <a:stCxn id="45" idx="3"/>
          </p:cNvCxnSpPr>
          <p:nvPr/>
        </p:nvCxnSpPr>
        <p:spPr bwMode="auto">
          <a:xfrm>
            <a:off x="2743201" y="3110736"/>
            <a:ext cx="495301" cy="307230"/>
          </a:xfrm>
          <a:prstGeom prst="bentConnector3">
            <a:avLst>
              <a:gd name="adj1" fmla="val 50000"/>
            </a:avLst>
          </a:prstGeom>
          <a:noFill/>
          <a:ln w="9525">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7" name="AutoShape 98"/>
          <p:cNvCxnSpPr>
            <a:cxnSpLocks noChangeShapeType="1"/>
            <a:stCxn id="52" idx="2"/>
            <a:endCxn id="53" idx="0"/>
          </p:cNvCxnSpPr>
          <p:nvPr/>
        </p:nvCxnSpPr>
        <p:spPr bwMode="auto">
          <a:xfrm rot="5400000">
            <a:off x="3255200" y="1605346"/>
            <a:ext cx="341782" cy="946681"/>
          </a:xfrm>
          <a:prstGeom prst="bentConnector3">
            <a:avLst>
              <a:gd name="adj1" fmla="val 50000"/>
            </a:avLst>
          </a:prstGeom>
          <a:noFill/>
          <a:ln w="9525">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52" name="AutoShape 12"/>
          <p:cNvSpPr>
            <a:spLocks noChangeArrowheads="1"/>
          </p:cNvSpPr>
          <p:nvPr/>
        </p:nvSpPr>
        <p:spPr bwMode="auto">
          <a:xfrm>
            <a:off x="3442231" y="1488694"/>
            <a:ext cx="914400" cy="419100"/>
          </a:xfrm>
          <a:prstGeom prst="flowChartAlternateProcess">
            <a:avLst/>
          </a:prstGeom>
          <a:solidFill>
            <a:srgbClr val="FF9C5E">
              <a:alpha val="63000"/>
            </a:srgb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seedgrid</a:t>
            </a:r>
            <a:endParaRPr lang="en-US" sz="1100" dirty="0">
              <a:solidFill>
                <a:srgbClr val="000000"/>
              </a:solidFill>
              <a:latin typeface="Arial Narrow" panose="020B0606020202030204" pitchFamily="34" charset="0"/>
              <a:ea typeface="ＭＳ Ｐゴシック" charset="0"/>
            </a:endParaRPr>
          </a:p>
        </p:txBody>
      </p:sp>
      <p:sp>
        <p:nvSpPr>
          <p:cNvPr id="53" name="AutoShape 12"/>
          <p:cNvSpPr>
            <a:spLocks noChangeArrowheads="1"/>
          </p:cNvSpPr>
          <p:nvPr/>
        </p:nvSpPr>
        <p:spPr bwMode="auto">
          <a:xfrm>
            <a:off x="2552700" y="2249576"/>
            <a:ext cx="800100" cy="419100"/>
          </a:xfrm>
          <a:prstGeom prst="flowChartAlternateProcess">
            <a:avLst/>
          </a:prstGeom>
          <a:solidFill>
            <a:srgbClr val="FF9C5E">
              <a:alpha val="63000"/>
            </a:srgb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cnetadd</a:t>
            </a:r>
            <a:endParaRPr lang="en-US" sz="1100" dirty="0">
              <a:solidFill>
                <a:srgbClr val="000000"/>
              </a:solidFill>
              <a:latin typeface="Arial Narrow" panose="020B0606020202030204" pitchFamily="34" charset="0"/>
              <a:ea typeface="ＭＳ Ｐゴシック" charset="0"/>
            </a:endParaRPr>
          </a:p>
        </p:txBody>
      </p:sp>
      <p:cxnSp>
        <p:nvCxnSpPr>
          <p:cNvPr id="55" name="AutoShape 97"/>
          <p:cNvCxnSpPr>
            <a:cxnSpLocks noChangeShapeType="1"/>
            <a:stCxn id="57" idx="1"/>
            <a:endCxn id="67" idx="0"/>
          </p:cNvCxnSpPr>
          <p:nvPr/>
        </p:nvCxnSpPr>
        <p:spPr bwMode="auto">
          <a:xfrm rot="10800000" flipV="1">
            <a:off x="3238500" y="2995318"/>
            <a:ext cx="346606" cy="700391"/>
          </a:xfrm>
          <a:prstGeom prst="bentConnector2">
            <a:avLst/>
          </a:prstGeom>
          <a:noFill/>
          <a:ln w="9525">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57" name="AutoShape 12"/>
          <p:cNvSpPr>
            <a:spLocks noChangeArrowheads="1"/>
          </p:cNvSpPr>
          <p:nvPr/>
        </p:nvSpPr>
        <p:spPr bwMode="auto">
          <a:xfrm>
            <a:off x="3585106" y="2785768"/>
            <a:ext cx="914400" cy="419100"/>
          </a:xfrm>
          <a:prstGeom prst="flowChartAlternateProcess">
            <a:avLst/>
          </a:prstGeom>
          <a:solidFill>
            <a:srgbClr val="FF9C5E">
              <a:alpha val="63000"/>
            </a:srgbClr>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1100" dirty="0" err="1">
                <a:solidFill>
                  <a:srgbClr val="000000"/>
                </a:solidFill>
                <a:latin typeface="Arial Narrow" panose="020B0606020202030204" pitchFamily="34" charset="0"/>
                <a:ea typeface="ＭＳ Ｐゴシック" charset="0"/>
              </a:rPr>
              <a:t>cnetedit</a:t>
            </a:r>
            <a:endParaRPr lang="en-US" sz="1100" dirty="0">
              <a:solidFill>
                <a:srgbClr val="000000"/>
              </a:solidFill>
              <a:latin typeface="Arial Narrow" panose="020B0606020202030204" pitchFamily="34" charset="0"/>
              <a:ea typeface="ＭＳ Ｐゴシック" charset="0"/>
            </a:endParaRPr>
          </a:p>
        </p:txBody>
      </p:sp>
      <p:cxnSp>
        <p:nvCxnSpPr>
          <p:cNvPr id="58" name="AutoShape 97"/>
          <p:cNvCxnSpPr>
            <a:cxnSpLocks noChangeShapeType="1"/>
            <a:stCxn id="53" idx="3"/>
            <a:endCxn id="57" idx="0"/>
          </p:cNvCxnSpPr>
          <p:nvPr/>
        </p:nvCxnSpPr>
        <p:spPr bwMode="auto">
          <a:xfrm>
            <a:off x="3352800" y="2459126"/>
            <a:ext cx="689506" cy="326642"/>
          </a:xfrm>
          <a:prstGeom prst="bentConnector2">
            <a:avLst/>
          </a:prstGeom>
          <a:noFill/>
          <a:ln w="9525">
            <a:solidFill>
              <a:srgbClr val="800080"/>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0" name="AutoShape 38"/>
          <p:cNvCxnSpPr>
            <a:cxnSpLocks noChangeShapeType="1"/>
          </p:cNvCxnSpPr>
          <p:nvPr/>
        </p:nvCxnSpPr>
        <p:spPr bwMode="auto">
          <a:xfrm rot="5400000">
            <a:off x="318359" y="2291230"/>
            <a:ext cx="4016783" cy="1263122"/>
          </a:xfrm>
          <a:prstGeom prst="bentConnector3">
            <a:avLst>
              <a:gd name="adj1" fmla="val 7931"/>
            </a:avLst>
          </a:prstGeom>
          <a:noFill/>
          <a:ln w="12700">
            <a:solidFill>
              <a:schemeClr val="tx1"/>
            </a:solidFill>
            <a:prstDash val="solid"/>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3" name="AutoShape 38"/>
          <p:cNvCxnSpPr>
            <a:cxnSpLocks noChangeShapeType="1"/>
            <a:endCxn id="45" idx="0"/>
          </p:cNvCxnSpPr>
          <p:nvPr/>
        </p:nvCxnSpPr>
        <p:spPr bwMode="auto">
          <a:xfrm rot="5400000">
            <a:off x="1665010" y="1535394"/>
            <a:ext cx="1986784" cy="744803"/>
          </a:xfrm>
          <a:prstGeom prst="bentConnector3">
            <a:avLst>
              <a:gd name="adj1" fmla="val 24963"/>
            </a:avLst>
          </a:prstGeom>
          <a:noFill/>
          <a:ln w="9525">
            <a:solidFill>
              <a:schemeClr val="tx1"/>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66" name="TextBox 65"/>
          <p:cNvSpPr txBox="1"/>
          <p:nvPr/>
        </p:nvSpPr>
        <p:spPr>
          <a:xfrm>
            <a:off x="4718130" y="42446"/>
            <a:ext cx="2749471" cy="338554"/>
          </a:xfrm>
          <a:prstGeom prst="rect">
            <a:avLst/>
          </a:prstGeom>
          <a:noFill/>
        </p:spPr>
        <p:txBody>
          <a:bodyPr wrap="none" rtlCol="0">
            <a:spAutoFit/>
          </a:bodyPr>
          <a:lstStyle/>
          <a:p>
            <a:pPr eaLnBrk="0" fontAlgn="base" hangingPunct="0">
              <a:spcBef>
                <a:spcPct val="0"/>
              </a:spcBef>
              <a:spcAft>
                <a:spcPct val="0"/>
              </a:spcAft>
            </a:pPr>
            <a:r>
              <a:rPr lang="en-US" altLang="en-US" sz="1600" b="1" dirty="0">
                <a:solidFill>
                  <a:srgbClr val="3366CC"/>
                </a:solidFill>
                <a:latin typeface="Arial Narrow" panose="020B0606020202030204" pitchFamily="34" charset="0"/>
                <a:ea typeface="MS PGothic" pitchFamily="34" charset="-128"/>
              </a:rPr>
              <a:t>Processing the Control Network</a:t>
            </a:r>
            <a:endParaRPr lang="en-US" altLang="en-US" sz="1600" b="1" u="sng" dirty="0">
              <a:solidFill>
                <a:srgbClr val="3366CC"/>
              </a:solidFill>
              <a:latin typeface="Arial Narrow" panose="020B0606020202030204" pitchFamily="34" charset="0"/>
              <a:ea typeface="MS PGothic" pitchFamily="34" charset="-128"/>
            </a:endParaRPr>
          </a:p>
        </p:txBody>
      </p:sp>
      <p:sp>
        <p:nvSpPr>
          <p:cNvPr id="68" name="TextBox 67"/>
          <p:cNvSpPr txBox="1"/>
          <p:nvPr/>
        </p:nvSpPr>
        <p:spPr>
          <a:xfrm>
            <a:off x="5225183" y="394157"/>
            <a:ext cx="5369057" cy="461665"/>
          </a:xfrm>
          <a:prstGeom prst="rect">
            <a:avLst/>
          </a:prstGeom>
          <a:solidFill>
            <a:schemeClr val="bg1">
              <a:lumMod val="95000"/>
            </a:schemeClr>
          </a:solidFill>
        </p:spPr>
        <p:txBody>
          <a:bodyPr wrap="square" rtlCol="0">
            <a:spAutoFit/>
          </a:bodyPr>
          <a:lstStyle/>
          <a:p>
            <a:pPr eaLnBrk="0" fontAlgn="base" hangingPunct="0">
              <a:spcBef>
                <a:spcPct val="0"/>
              </a:spcBef>
              <a:spcAft>
                <a:spcPct val="0"/>
              </a:spcAft>
            </a:pPr>
            <a:r>
              <a:rPr lang="en-US" sz="1200" dirty="0">
                <a:solidFill>
                  <a:srgbClr val="0070C0"/>
                </a:solidFill>
                <a:latin typeface="Times" pitchFamily="2" charset="0"/>
                <a:ea typeface="MS PGothic" pitchFamily="34" charset="-128"/>
              </a:rPr>
              <a:t>The next goal is to maximize the success and accuracy results of the sub-pixel registration amongst the image measures within each tie-point.</a:t>
            </a:r>
          </a:p>
        </p:txBody>
      </p:sp>
      <p:cxnSp>
        <p:nvCxnSpPr>
          <p:cNvPr id="73" name="AutoShape 38"/>
          <p:cNvCxnSpPr>
            <a:cxnSpLocks noChangeShapeType="1"/>
          </p:cNvCxnSpPr>
          <p:nvPr/>
        </p:nvCxnSpPr>
        <p:spPr bwMode="auto">
          <a:xfrm rot="5400000">
            <a:off x="2292308" y="1417683"/>
            <a:ext cx="1258974" cy="404815"/>
          </a:xfrm>
          <a:prstGeom prst="bentConnector3">
            <a:avLst>
              <a:gd name="adj1" fmla="val 50000"/>
            </a:avLst>
          </a:prstGeom>
          <a:noFill/>
          <a:ln w="9525">
            <a:solidFill>
              <a:schemeClr val="tx1"/>
            </a:solidFill>
            <a:prstDash val="sys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84" name="TextBox 83"/>
          <p:cNvSpPr txBox="1"/>
          <p:nvPr/>
        </p:nvSpPr>
        <p:spPr>
          <a:xfrm>
            <a:off x="1849480" y="3746296"/>
            <a:ext cx="892035" cy="338554"/>
          </a:xfrm>
          <a:prstGeom prst="rect">
            <a:avLst/>
          </a:prstGeom>
          <a:noFill/>
        </p:spPr>
        <p:txBody>
          <a:bodyPr wrap="square" rtlCol="0">
            <a:spAutoFit/>
          </a:bodyPr>
          <a:lstStyle/>
          <a:p>
            <a:pPr eaLnBrk="0" fontAlgn="base" hangingPunct="0">
              <a:spcBef>
                <a:spcPct val="0"/>
              </a:spcBef>
              <a:spcAft>
                <a:spcPct val="0"/>
              </a:spcAft>
            </a:pPr>
            <a:r>
              <a:rPr lang="en-US" altLang="en-US" sz="800" b="1" dirty="0">
                <a:solidFill>
                  <a:srgbClr val="000000"/>
                </a:solidFill>
                <a:latin typeface="Arial Narrow" panose="020B0606020202030204" pitchFamily="34" charset="0"/>
                <a:ea typeface="MS PGothic" pitchFamily="34" charset="-128"/>
              </a:rPr>
              <a:t>Processing the Control Network</a:t>
            </a:r>
            <a:endParaRPr lang="en-US" altLang="en-US" sz="800" b="1" u="sng" dirty="0">
              <a:solidFill>
                <a:srgbClr val="FF0000"/>
              </a:solidFill>
              <a:latin typeface="Arial Narrow" panose="020B0606020202030204" pitchFamily="34" charset="0"/>
              <a:ea typeface="MS PGothic" pitchFamily="34" charset="-128"/>
            </a:endParaRPr>
          </a:p>
        </p:txBody>
      </p:sp>
    </p:spTree>
    <p:extLst>
      <p:ext uri="{BB962C8B-B14F-4D97-AF65-F5344CB8AC3E}">
        <p14:creationId xmlns:p14="http://schemas.microsoft.com/office/powerpoint/2010/main" val="2840113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914401"/>
            <a:ext cx="8839200" cy="5483039"/>
          </a:xfrm>
          <a:prstGeom prst="rect">
            <a:avLst/>
          </a:prstGeom>
          <a:noFill/>
        </p:spPr>
        <p:txBody>
          <a:bodyPr wrap="square" rtlCol="0">
            <a:spAutoFit/>
          </a:bodyPr>
          <a:lstStyle/>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Use </a:t>
            </a:r>
            <a:r>
              <a:rPr lang="en-US" sz="1600" i="1" dirty="0" err="1">
                <a:solidFill>
                  <a:srgbClr val="205389"/>
                </a:solidFill>
                <a:latin typeface="Arial" charset="0"/>
                <a:ea typeface="MS PGothic" pitchFamily="34" charset="-128"/>
              </a:rPr>
              <a:t>qnet</a:t>
            </a:r>
            <a:r>
              <a:rPr lang="en-US" sz="1600" dirty="0">
                <a:solidFill>
                  <a:srgbClr val="205389"/>
                </a:solidFill>
                <a:latin typeface="Arial" charset="0"/>
                <a:ea typeface="MS PGothic" pitchFamily="34" charset="-128"/>
              </a:rPr>
              <a:t> to</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Define the </a:t>
            </a:r>
            <a:r>
              <a:rPr lang="en-US" sz="1400" i="1" dirty="0" err="1">
                <a:solidFill>
                  <a:srgbClr val="205389"/>
                </a:solidFill>
                <a:latin typeface="Arial" charset="0"/>
                <a:ea typeface="MS PGothic" pitchFamily="34" charset="-128"/>
              </a:rPr>
              <a:t>autoreg</a:t>
            </a:r>
            <a:r>
              <a:rPr lang="en-US" sz="1400" dirty="0">
                <a:solidFill>
                  <a:srgbClr val="205389"/>
                </a:solidFill>
                <a:latin typeface="Arial" charset="0"/>
                <a:ea typeface="MS PGothic" pitchFamily="34" charset="-128"/>
              </a:rPr>
              <a:t> parameter file (</a:t>
            </a:r>
            <a:r>
              <a:rPr lang="en-US" sz="1400" dirty="0" err="1">
                <a:solidFill>
                  <a:srgbClr val="205389"/>
                </a:solidFill>
                <a:latin typeface="Arial" charset="0"/>
                <a:ea typeface="MS PGothic" pitchFamily="34" charset="-128"/>
              </a:rPr>
              <a:t>deffile</a:t>
            </a:r>
            <a:r>
              <a:rPr lang="en-US" sz="1400" dirty="0">
                <a:solidFill>
                  <a:srgbClr val="205389"/>
                </a:solidFill>
                <a:latin typeface="Arial" charset="0"/>
                <a:ea typeface="MS PGothic" pitchFamily="34" charset="-128"/>
              </a:rPr>
              <a:t>)</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View registration ‘chips’ to iterate and optimize the parameters for automated success</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Refer to: http://</a:t>
            </a:r>
            <a:r>
              <a:rPr lang="en-US" sz="1400" dirty="0" err="1">
                <a:solidFill>
                  <a:srgbClr val="205389"/>
                </a:solidFill>
                <a:latin typeface="Arial" charset="0"/>
                <a:ea typeface="MS PGothic" pitchFamily="34" charset="-128"/>
              </a:rPr>
              <a:t>isis.astrogeology.usgs.gov</a:t>
            </a:r>
            <a:r>
              <a:rPr lang="en-US" sz="1400" dirty="0">
                <a:solidFill>
                  <a:srgbClr val="205389"/>
                </a:solidFill>
                <a:latin typeface="Arial" charset="0"/>
                <a:ea typeface="MS PGothic" pitchFamily="34" charset="-128"/>
              </a:rPr>
              <a:t>/</a:t>
            </a:r>
            <a:r>
              <a:rPr lang="en-US" sz="1400" dirty="0" err="1">
                <a:solidFill>
                  <a:srgbClr val="205389"/>
                </a:solidFill>
                <a:latin typeface="Arial" charset="0"/>
                <a:ea typeface="MS PGothic" pitchFamily="34" charset="-128"/>
              </a:rPr>
              <a:t>IsisWorkshop</a:t>
            </a:r>
            <a:r>
              <a:rPr lang="en-US" sz="1400" dirty="0">
                <a:solidFill>
                  <a:srgbClr val="205389"/>
                </a:solidFill>
                <a:latin typeface="Arial" charset="0"/>
                <a:ea typeface="MS PGothic" pitchFamily="34" charset="-128"/>
              </a:rPr>
              <a:t>/uploads/8/80/</a:t>
            </a:r>
            <a:r>
              <a:rPr lang="en-US" sz="1400" dirty="0" err="1">
                <a:solidFill>
                  <a:srgbClr val="205389"/>
                </a:solidFill>
                <a:latin typeface="Arial" charset="0"/>
                <a:ea typeface="MS PGothic" pitchFamily="34" charset="-128"/>
              </a:rPr>
              <a:t>Qnet_demo.pdf</a:t>
            </a:r>
            <a:endParaRPr lang="en-US" sz="14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Pattern Chip</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The more ‘bland’ the data is, the larger the Pattern Chip box should be</a:t>
            </a: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Search Chip </a:t>
            </a:r>
          </a:p>
          <a:p>
            <a:pPr marL="742950" lvl="1" indent="-285750" eaLnBrk="0" fontAlgn="base" hangingPunct="0">
              <a:lnSpc>
                <a:spcPct val="130000"/>
              </a:lnSpc>
              <a:spcBef>
                <a:spcPct val="0"/>
              </a:spcBef>
              <a:spcAft>
                <a:spcPct val="0"/>
              </a:spcAft>
              <a:buFont typeface="Arial"/>
              <a:buChar char="•"/>
            </a:pPr>
            <a:r>
              <a:rPr lang="en-US" sz="1400" dirty="0">
                <a:solidFill>
                  <a:srgbClr val="205389"/>
                </a:solidFill>
                <a:latin typeface="Arial" charset="0"/>
                <a:ea typeface="MS PGothic" pitchFamily="34" charset="-128"/>
              </a:rPr>
              <a:t>Should always be larger than Pattern chip </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The size needs to account for feature offset (</a:t>
            </a:r>
            <a:r>
              <a:rPr lang="en-US" sz="1400" dirty="0" err="1">
                <a:solidFill>
                  <a:srgbClr val="205389"/>
                </a:solidFill>
                <a:latin typeface="Arial" charset="0"/>
                <a:ea typeface="MS PGothic" pitchFamily="34" charset="-128"/>
              </a:rPr>
              <a:t>misregistration</a:t>
            </a:r>
            <a:r>
              <a:rPr lang="en-US" sz="1400" dirty="0">
                <a:solidFill>
                  <a:srgbClr val="205389"/>
                </a:solidFill>
                <a:latin typeface="Arial" charset="0"/>
                <a:ea typeface="MS PGothic" pitchFamily="34" charset="-128"/>
              </a:rPr>
              <a:t>)</a:t>
            </a:r>
          </a:p>
          <a:p>
            <a:pPr marL="1200150" lvl="2" indent="-285750" eaLnBrk="0" fontAlgn="base" hangingPunct="0">
              <a:lnSpc>
                <a:spcPct val="130000"/>
              </a:lnSpc>
              <a:spcBef>
                <a:spcPct val="0"/>
              </a:spcBef>
              <a:spcAft>
                <a:spcPct val="0"/>
              </a:spcAft>
              <a:buFont typeface="Courier New"/>
              <a:buChar char="o"/>
            </a:pPr>
            <a:r>
              <a:rPr lang="en-US" sz="1400" dirty="0" err="1">
                <a:solidFill>
                  <a:srgbClr val="205389"/>
                </a:solidFill>
                <a:latin typeface="Arial" charset="0"/>
                <a:ea typeface="MS PGothic" pitchFamily="34" charset="-128"/>
              </a:rPr>
              <a:t>SearchChipSize</a:t>
            </a:r>
            <a:r>
              <a:rPr lang="en-US" sz="1400" dirty="0">
                <a:solidFill>
                  <a:srgbClr val="205389"/>
                </a:solidFill>
                <a:latin typeface="Arial" charset="0"/>
                <a:ea typeface="MS PGothic" pitchFamily="34" charset="-128"/>
              </a:rPr>
              <a:t>  =  </a:t>
            </a:r>
            <a:r>
              <a:rPr lang="en-US" sz="1400" dirty="0" err="1">
                <a:solidFill>
                  <a:srgbClr val="205389"/>
                </a:solidFill>
                <a:latin typeface="Arial" charset="0"/>
                <a:ea typeface="MS PGothic" pitchFamily="34" charset="-128"/>
              </a:rPr>
              <a:t>PatternChipSize</a:t>
            </a:r>
            <a:r>
              <a:rPr lang="en-US" sz="1400" dirty="0">
                <a:solidFill>
                  <a:srgbClr val="205389"/>
                </a:solidFill>
                <a:latin typeface="Arial" charset="0"/>
                <a:ea typeface="MS PGothic" pitchFamily="34" charset="-128"/>
              </a:rPr>
              <a:t>  +  (</a:t>
            </a:r>
            <a:r>
              <a:rPr lang="en-US" sz="1400" dirty="0" err="1">
                <a:solidFill>
                  <a:srgbClr val="205389"/>
                </a:solidFill>
                <a:latin typeface="Arial" charset="0"/>
                <a:ea typeface="MS PGothic" pitchFamily="34" charset="-128"/>
              </a:rPr>
              <a:t>OffsetPixelEstimate</a:t>
            </a:r>
            <a:r>
              <a:rPr lang="en-US" sz="1400" dirty="0">
                <a:solidFill>
                  <a:srgbClr val="205389"/>
                </a:solidFill>
                <a:latin typeface="Arial" charset="0"/>
                <a:ea typeface="MS PGothic" pitchFamily="34" charset="-128"/>
              </a:rPr>
              <a:t> * 2)</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It should be unnecessarily large for the Pattern Chip to avoid a ‘false positive’ match</a:t>
            </a:r>
          </a:p>
          <a:p>
            <a:pPr eaLnBrk="0" fontAlgn="base" hangingPunct="0">
              <a:lnSpc>
                <a:spcPct val="130000"/>
              </a:lnSpc>
              <a:spcBef>
                <a:spcPct val="0"/>
              </a:spcBef>
              <a:spcAft>
                <a:spcPct val="0"/>
              </a:spcAft>
            </a:pPr>
            <a:endParaRPr lang="en-US" sz="1400" dirty="0">
              <a:solidFill>
                <a:srgbClr val="205389"/>
              </a:solidFill>
              <a:latin typeface="Arial" charset="0"/>
              <a:ea typeface="MS PGothic" pitchFamily="34" charset="-128"/>
            </a:endParaRPr>
          </a:p>
        </p:txBody>
      </p:sp>
      <p:sp>
        <p:nvSpPr>
          <p:cNvPr id="3" name="TextBox 2"/>
          <p:cNvSpPr txBox="1"/>
          <p:nvPr/>
        </p:nvSpPr>
        <p:spPr>
          <a:xfrm>
            <a:off x="4495801" y="240268"/>
            <a:ext cx="3582343" cy="369332"/>
          </a:xfrm>
          <a:prstGeom prst="rect">
            <a:avLst/>
          </a:prstGeom>
          <a:noFill/>
        </p:spPr>
        <p:txBody>
          <a:bodyPr wrap="none" rtlCol="0">
            <a:spAutoFit/>
          </a:bodyPr>
          <a:lstStyle/>
          <a:p>
            <a:pPr eaLnBrk="0" fontAlgn="base" hangingPunct="0">
              <a:spcBef>
                <a:spcPct val="0"/>
              </a:spcBef>
              <a:spcAft>
                <a:spcPct val="0"/>
              </a:spcAft>
            </a:pPr>
            <a:r>
              <a:rPr lang="en-US" altLang="en-US" b="1" dirty="0">
                <a:solidFill>
                  <a:srgbClr val="3366CC"/>
                </a:solidFill>
                <a:latin typeface="Arial Narrow" panose="020B0606020202030204" pitchFamily="34" charset="0"/>
                <a:ea typeface="MS PGothic" pitchFamily="34" charset="-128"/>
              </a:rPr>
              <a:t>Pattern Matching the Image Measures</a:t>
            </a:r>
            <a:endParaRPr lang="en-US" altLang="en-US" b="1" u="sng" dirty="0">
              <a:solidFill>
                <a:srgbClr val="3366CC"/>
              </a:solidFill>
              <a:latin typeface="Arial Narrow" panose="020B0606020202030204" pitchFamily="34" charset="0"/>
              <a:ea typeface="MS PGothic" pitchFamily="34" charset="-128"/>
            </a:endParaRPr>
          </a:p>
        </p:txBody>
      </p:sp>
      <p:pic>
        <p:nvPicPr>
          <p:cNvPr id="4" name="Picture 3" descr="qnet-openregdef.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15001" y="2276476"/>
            <a:ext cx="4347683" cy="1381125"/>
          </a:xfrm>
          <a:prstGeom prst="rect">
            <a:avLst/>
          </a:prstGeom>
          <a:ln w="12700">
            <a:solidFill>
              <a:srgbClr val="0066CC"/>
            </a:solidFill>
          </a:ln>
        </p:spPr>
      </p:pic>
    </p:spTree>
    <p:extLst>
      <p:ext uri="{BB962C8B-B14F-4D97-AF65-F5344CB8AC3E}">
        <p14:creationId xmlns:p14="http://schemas.microsoft.com/office/powerpoint/2010/main" val="2918097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685800"/>
            <a:ext cx="8839200" cy="5204502"/>
          </a:xfrm>
          <a:prstGeom prst="rect">
            <a:avLst/>
          </a:prstGeom>
          <a:noFill/>
        </p:spPr>
        <p:txBody>
          <a:bodyPr wrap="square" rtlCol="0">
            <a:spAutoFit/>
          </a:bodyPr>
          <a:lstStyle/>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Dimensions</a:t>
            </a:r>
          </a:p>
          <a:p>
            <a:pPr marL="742950" lvl="1" indent="-285750" eaLnBrk="0" fontAlgn="base" hangingPunct="0">
              <a:lnSpc>
                <a:spcPct val="130000"/>
              </a:lnSpc>
              <a:spcBef>
                <a:spcPct val="0"/>
              </a:spcBef>
              <a:spcAft>
                <a:spcPct val="0"/>
              </a:spcAft>
              <a:buFont typeface="Arial"/>
              <a:buChar char="•"/>
            </a:pPr>
            <a:r>
              <a:rPr lang="en-US" sz="1400" dirty="0">
                <a:solidFill>
                  <a:srgbClr val="205389"/>
                </a:solidFill>
                <a:latin typeface="Arial" charset="0"/>
                <a:ea typeface="MS PGothic" pitchFamily="34" charset="-128"/>
              </a:rPr>
              <a:t>The overall shape of Search and Pattern chips should mimic your image data and how it overlaps where possible</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Long and skinny images and overlaps, then try long and skinny Pattern and Search chip size dimensions</a:t>
            </a: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Fit Chip</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Will match the dimension of the Search Chip</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Filled with the resulting Goodness of Fit values at every position that the Pattern Chip has been walked across the Search Chip computing a fit correlation value</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The Fit chip is only good to a maximum of ONE pixel accuracy</a:t>
            </a: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lvl="1" eaLnBrk="0" fontAlgn="base" hangingPunct="0">
              <a:lnSpc>
                <a:spcPct val="130000"/>
              </a:lnSpc>
              <a:spcBef>
                <a:spcPct val="0"/>
              </a:spcBef>
              <a:spcAft>
                <a:spcPct val="0"/>
              </a:spcAft>
            </a:pPr>
            <a:endParaRPr lang="en-US" sz="1200" dirty="0">
              <a:solidFill>
                <a:srgbClr val="205389"/>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205389"/>
                </a:solidFill>
                <a:latin typeface="Arial" charset="0"/>
                <a:ea typeface="MS PGothic" pitchFamily="34" charset="-128"/>
              </a:rPr>
              <a:t>Strategize with complex datasets</a:t>
            </a:r>
          </a:p>
          <a:p>
            <a:pPr marL="742950" lvl="1" indent="-285750" eaLnBrk="0" fontAlgn="base" hangingPunct="0">
              <a:lnSpc>
                <a:spcPct val="130000"/>
              </a:lnSpc>
              <a:spcBef>
                <a:spcPct val="0"/>
              </a:spcBef>
              <a:spcAft>
                <a:spcPct val="0"/>
              </a:spcAft>
              <a:buFont typeface="Arial" panose="020B0604020202020204" pitchFamily="34" charset="0"/>
              <a:buChar char="•"/>
            </a:pPr>
            <a:r>
              <a:rPr lang="en-US" sz="1400" dirty="0">
                <a:solidFill>
                  <a:srgbClr val="205389"/>
                </a:solidFill>
                <a:latin typeface="Arial" charset="0"/>
                <a:ea typeface="MS PGothic" pitchFamily="34" charset="-128"/>
              </a:rPr>
              <a:t>More than one registration definition file may be necessary to register all measures and points</a:t>
            </a:r>
          </a:p>
          <a:p>
            <a:pPr marL="1200150" lvl="2" indent="-285750" eaLnBrk="0" fontAlgn="base" hangingPunct="0">
              <a:lnSpc>
                <a:spcPct val="130000"/>
              </a:lnSpc>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1</a:t>
            </a:r>
            <a:r>
              <a:rPr lang="en-US" sz="1200" baseline="30000" dirty="0">
                <a:solidFill>
                  <a:srgbClr val="205389"/>
                </a:solidFill>
                <a:latin typeface="Arial" charset="0"/>
                <a:ea typeface="MS PGothic" pitchFamily="34" charset="-128"/>
              </a:rPr>
              <a:t>st</a:t>
            </a:r>
            <a:r>
              <a:rPr lang="en-US" sz="1200" dirty="0">
                <a:solidFill>
                  <a:srgbClr val="205389"/>
                </a:solidFill>
                <a:latin typeface="Arial" charset="0"/>
                <a:ea typeface="MS PGothic" pitchFamily="34" charset="-128"/>
              </a:rPr>
              <a:t> time: </a:t>
            </a:r>
            <a:r>
              <a:rPr lang="en-US" sz="1200" dirty="0" err="1">
                <a:solidFill>
                  <a:srgbClr val="205389"/>
                </a:solidFill>
                <a:latin typeface="Arial" charset="0"/>
                <a:ea typeface="MS PGothic" pitchFamily="34" charset="-128"/>
              </a:rPr>
              <a:t>pointreg</a:t>
            </a:r>
            <a:r>
              <a:rPr lang="en-US" sz="1200"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cnet</a:t>
            </a:r>
            <a:r>
              <a:rPr lang="en-US" sz="1200" dirty="0">
                <a:solidFill>
                  <a:srgbClr val="205389"/>
                </a:solidFill>
                <a:latin typeface="Arial" charset="0"/>
                <a:ea typeface="MS PGothic" pitchFamily="34" charset="-128"/>
              </a:rPr>
              <a:t>=</a:t>
            </a:r>
            <a:r>
              <a:rPr lang="en-US" sz="1200" dirty="0" err="1">
                <a:solidFill>
                  <a:srgbClr val="205389"/>
                </a:solidFill>
                <a:latin typeface="Arial" charset="0"/>
                <a:ea typeface="MS PGothic" pitchFamily="34" charset="-128"/>
              </a:rPr>
              <a:t>in.net</a:t>
            </a:r>
            <a:r>
              <a:rPr lang="en-US" sz="1200"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onet</a:t>
            </a:r>
            <a:r>
              <a:rPr lang="en-US" sz="1200" dirty="0">
                <a:solidFill>
                  <a:srgbClr val="205389"/>
                </a:solidFill>
                <a:latin typeface="Arial" charset="0"/>
                <a:ea typeface="MS PGothic" pitchFamily="34" charset="-128"/>
              </a:rPr>
              <a:t>=out-1.net   </a:t>
            </a:r>
            <a:r>
              <a:rPr lang="en-US" sz="1200"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=reg-1.def   points=all  measures=</a:t>
            </a:r>
            <a:r>
              <a:rPr lang="en-US" sz="1200" b="1" i="1" dirty="0">
                <a:solidFill>
                  <a:srgbClr val="205389"/>
                </a:solidFill>
                <a:latin typeface="Arial" charset="0"/>
                <a:ea typeface="MS PGothic" pitchFamily="34" charset="-128"/>
              </a:rPr>
              <a:t>all</a:t>
            </a:r>
          </a:p>
          <a:p>
            <a:pPr marL="1200150" lvl="2" indent="-285750" eaLnBrk="0" fontAlgn="base" hangingPunct="0">
              <a:lnSpc>
                <a:spcPct val="130000"/>
              </a:lnSpc>
              <a:spcBef>
                <a:spcPct val="0"/>
              </a:spcBef>
              <a:spcAft>
                <a:spcPct val="0"/>
              </a:spcAft>
              <a:buFont typeface="Arial" panose="020B0604020202020204" pitchFamily="34" charset="0"/>
              <a:buChar char="•"/>
            </a:pPr>
            <a:r>
              <a:rPr lang="en-US" sz="1200" dirty="0">
                <a:solidFill>
                  <a:srgbClr val="205389"/>
                </a:solidFill>
                <a:latin typeface="Arial" charset="0"/>
                <a:ea typeface="MS PGothic" pitchFamily="34" charset="-128"/>
              </a:rPr>
              <a:t>2</a:t>
            </a:r>
            <a:r>
              <a:rPr lang="en-US" sz="1200" baseline="30000" dirty="0">
                <a:solidFill>
                  <a:srgbClr val="205389"/>
                </a:solidFill>
                <a:latin typeface="Arial" charset="0"/>
                <a:ea typeface="MS PGothic" pitchFamily="34" charset="-128"/>
              </a:rPr>
              <a:t>nd</a:t>
            </a:r>
            <a:r>
              <a:rPr lang="en-US" sz="1200" dirty="0">
                <a:solidFill>
                  <a:srgbClr val="205389"/>
                </a:solidFill>
                <a:latin typeface="Arial" charset="0"/>
                <a:ea typeface="MS PGothic" pitchFamily="34" charset="-128"/>
              </a:rPr>
              <a:t> time: </a:t>
            </a:r>
            <a:r>
              <a:rPr lang="en-US" sz="1200" dirty="0" err="1">
                <a:solidFill>
                  <a:srgbClr val="205389"/>
                </a:solidFill>
                <a:latin typeface="Arial" charset="0"/>
                <a:ea typeface="MS PGothic" pitchFamily="34" charset="-128"/>
              </a:rPr>
              <a:t>pointreg</a:t>
            </a:r>
            <a:r>
              <a:rPr lang="en-US" sz="1200" dirty="0">
                <a:solidFill>
                  <a:srgbClr val="205389"/>
                </a:solidFill>
                <a:latin typeface="Arial" charset="0"/>
                <a:ea typeface="MS PGothic" pitchFamily="34" charset="-128"/>
              </a:rPr>
              <a:t>  </a:t>
            </a:r>
            <a:r>
              <a:rPr lang="en-US" sz="1200" dirty="0" err="1">
                <a:solidFill>
                  <a:srgbClr val="205389"/>
                </a:solidFill>
                <a:latin typeface="Arial" charset="0"/>
                <a:ea typeface="MS PGothic" pitchFamily="34" charset="-128"/>
              </a:rPr>
              <a:t>cnet</a:t>
            </a:r>
            <a:r>
              <a:rPr lang="en-US" sz="1200" dirty="0">
                <a:solidFill>
                  <a:srgbClr val="205389"/>
                </a:solidFill>
                <a:latin typeface="Arial" charset="0"/>
                <a:ea typeface="MS PGothic" pitchFamily="34" charset="-128"/>
              </a:rPr>
              <a:t>=out-1.net   </a:t>
            </a:r>
            <a:r>
              <a:rPr lang="en-US" sz="1200" dirty="0" err="1">
                <a:solidFill>
                  <a:srgbClr val="205389"/>
                </a:solidFill>
                <a:latin typeface="Arial" charset="0"/>
                <a:ea typeface="MS PGothic" pitchFamily="34" charset="-128"/>
              </a:rPr>
              <a:t>onet</a:t>
            </a:r>
            <a:r>
              <a:rPr lang="en-US" sz="1200" dirty="0">
                <a:solidFill>
                  <a:srgbClr val="205389"/>
                </a:solidFill>
                <a:latin typeface="Arial" charset="0"/>
                <a:ea typeface="MS PGothic" pitchFamily="34" charset="-128"/>
              </a:rPr>
              <a:t>=out-2.net   </a:t>
            </a:r>
            <a:r>
              <a:rPr lang="en-US" sz="1200" dirty="0" err="1">
                <a:solidFill>
                  <a:srgbClr val="205389"/>
                </a:solidFill>
                <a:latin typeface="Arial" charset="0"/>
                <a:ea typeface="MS PGothic" pitchFamily="34" charset="-128"/>
              </a:rPr>
              <a:t>deffile</a:t>
            </a:r>
            <a:r>
              <a:rPr lang="en-US" sz="1200" dirty="0">
                <a:solidFill>
                  <a:srgbClr val="205389"/>
                </a:solidFill>
                <a:latin typeface="Arial" charset="0"/>
                <a:ea typeface="MS PGothic" pitchFamily="34" charset="-128"/>
              </a:rPr>
              <a:t>=reg-2.def   points=all   measures=</a:t>
            </a:r>
            <a:r>
              <a:rPr lang="en-US" sz="1200" b="1" i="1" dirty="0">
                <a:solidFill>
                  <a:srgbClr val="205389"/>
                </a:solidFill>
                <a:latin typeface="Arial" charset="0"/>
                <a:ea typeface="MS PGothic" pitchFamily="34" charset="-128"/>
              </a:rPr>
              <a:t>candidates</a:t>
            </a:r>
          </a:p>
        </p:txBody>
      </p:sp>
      <p:sp>
        <p:nvSpPr>
          <p:cNvPr id="3" name="TextBox 2"/>
          <p:cNvSpPr txBox="1"/>
          <p:nvPr/>
        </p:nvSpPr>
        <p:spPr>
          <a:xfrm>
            <a:off x="4418658" y="240268"/>
            <a:ext cx="3582343" cy="369332"/>
          </a:xfrm>
          <a:prstGeom prst="rect">
            <a:avLst/>
          </a:prstGeom>
          <a:noFill/>
        </p:spPr>
        <p:txBody>
          <a:bodyPr wrap="none" rtlCol="0">
            <a:spAutoFit/>
          </a:bodyPr>
          <a:lstStyle/>
          <a:p>
            <a:pPr eaLnBrk="0" fontAlgn="base" hangingPunct="0">
              <a:spcBef>
                <a:spcPct val="0"/>
              </a:spcBef>
              <a:spcAft>
                <a:spcPct val="0"/>
              </a:spcAft>
            </a:pPr>
            <a:r>
              <a:rPr lang="en-US" altLang="en-US" b="1" dirty="0">
                <a:solidFill>
                  <a:srgbClr val="3366CC"/>
                </a:solidFill>
                <a:latin typeface="Arial Narrow" panose="020B0606020202030204" pitchFamily="34" charset="0"/>
                <a:ea typeface="MS PGothic" pitchFamily="34" charset="-128"/>
              </a:rPr>
              <a:t>Pattern Matching the Image Measures</a:t>
            </a:r>
            <a:endParaRPr lang="en-US" altLang="en-US" b="1" u="sng" dirty="0">
              <a:solidFill>
                <a:srgbClr val="3366CC"/>
              </a:solidFill>
              <a:latin typeface="Arial Narrow" panose="020B0606020202030204" pitchFamily="34" charset="0"/>
              <a:ea typeface="MS PGothic" pitchFamily="34" charset="-128"/>
            </a:endParaRPr>
          </a:p>
        </p:txBody>
      </p:sp>
    </p:spTree>
    <p:extLst>
      <p:ext uri="{BB962C8B-B14F-4D97-AF65-F5344CB8AC3E}">
        <p14:creationId xmlns:p14="http://schemas.microsoft.com/office/powerpoint/2010/main" val="2331084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tternChip25s25-sm.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0" y="114300"/>
            <a:ext cx="1587500" cy="1562100"/>
          </a:xfrm>
          <a:prstGeom prst="rect">
            <a:avLst/>
          </a:prstGeom>
          <a:ln w="25400">
            <a:solidFill>
              <a:srgbClr val="FF0000"/>
            </a:solidFill>
          </a:ln>
        </p:spPr>
      </p:pic>
      <p:sp>
        <p:nvSpPr>
          <p:cNvPr id="4" name="TextBox 3"/>
          <p:cNvSpPr txBox="1"/>
          <p:nvPr/>
        </p:nvSpPr>
        <p:spPr>
          <a:xfrm>
            <a:off x="2743200" y="762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Pattern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25 samples x 25 lines</a:t>
            </a:r>
          </a:p>
        </p:txBody>
      </p:sp>
      <p:sp>
        <p:nvSpPr>
          <p:cNvPr id="6" name="TextBox 5"/>
          <p:cNvSpPr txBox="1"/>
          <p:nvPr/>
        </p:nvSpPr>
        <p:spPr>
          <a:xfrm>
            <a:off x="2514600" y="12954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Search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90 samples x 90 lines</a:t>
            </a:r>
          </a:p>
        </p:txBody>
      </p:sp>
      <p:sp>
        <p:nvSpPr>
          <p:cNvPr id="7" name="TextBox 6"/>
          <p:cNvSpPr txBox="1"/>
          <p:nvPr/>
        </p:nvSpPr>
        <p:spPr>
          <a:xfrm>
            <a:off x="6553200" y="12954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Fit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90 samples x 90 lines</a:t>
            </a:r>
          </a:p>
        </p:txBody>
      </p:sp>
      <p:sp>
        <p:nvSpPr>
          <p:cNvPr id="8" name="Rectangle 7"/>
          <p:cNvSpPr/>
          <p:nvPr/>
        </p:nvSpPr>
        <p:spPr>
          <a:xfrm>
            <a:off x="5486400" y="5562601"/>
            <a:ext cx="3733800" cy="1043363"/>
          </a:xfrm>
          <a:prstGeom prst="rect">
            <a:avLst/>
          </a:prstGeom>
        </p:spPr>
        <p:txBody>
          <a:bodyPr wrap="square">
            <a:spAutoFit/>
          </a:bodyPr>
          <a:lstStyle/>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The Fit Chip is filled with the resulting</a:t>
            </a:r>
          </a:p>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Goodness of Fit (correlation value) value at every position that the Pattern Chip has been walked across the Search Chip</a:t>
            </a:r>
          </a:p>
        </p:txBody>
      </p:sp>
      <p:sp>
        <p:nvSpPr>
          <p:cNvPr id="12" name="Rectangle 11"/>
          <p:cNvSpPr/>
          <p:nvPr/>
        </p:nvSpPr>
        <p:spPr>
          <a:xfrm>
            <a:off x="5715000" y="76201"/>
            <a:ext cx="3733800" cy="1043363"/>
          </a:xfrm>
          <a:prstGeom prst="rect">
            <a:avLst/>
          </a:prstGeom>
        </p:spPr>
        <p:txBody>
          <a:bodyPr wrap="square">
            <a:spAutoFit/>
          </a:bodyPr>
          <a:lstStyle/>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The Pattern Chip is a sub-area extracted from  the Reference image measure within a control point.  The center of the chip is the coordinate sample and line</a:t>
            </a:r>
          </a:p>
        </p:txBody>
      </p:sp>
      <p:pic>
        <p:nvPicPr>
          <p:cNvPr id="5" name="Picture 4" descr="Search-Fit-90x90.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1201" y="1905000"/>
            <a:ext cx="7481455" cy="3714750"/>
          </a:xfrm>
          <a:prstGeom prst="rect">
            <a:avLst/>
          </a:prstGeom>
          <a:ln>
            <a:solidFill>
              <a:schemeClr val="tx1"/>
            </a:solidFill>
          </a:ln>
        </p:spPr>
      </p:pic>
      <p:sp>
        <p:nvSpPr>
          <p:cNvPr id="2" name="TextBox 1"/>
          <p:cNvSpPr txBox="1"/>
          <p:nvPr/>
        </p:nvSpPr>
        <p:spPr>
          <a:xfrm>
            <a:off x="7475413" y="2266950"/>
            <a:ext cx="615642" cy="261610"/>
          </a:xfrm>
          <a:prstGeom prst="rect">
            <a:avLst/>
          </a:prstGeom>
          <a:noFill/>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NULLs</a:t>
            </a:r>
          </a:p>
        </p:txBody>
      </p:sp>
      <p:sp>
        <p:nvSpPr>
          <p:cNvPr id="9" name="TextBox 8"/>
          <p:cNvSpPr txBox="1"/>
          <p:nvPr/>
        </p:nvSpPr>
        <p:spPr>
          <a:xfrm rot="5400000">
            <a:off x="8853055" y="4114324"/>
            <a:ext cx="615642" cy="261610"/>
          </a:xfrm>
          <a:prstGeom prst="rect">
            <a:avLst/>
          </a:prstGeom>
          <a:noFill/>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NULLs</a:t>
            </a:r>
          </a:p>
        </p:txBody>
      </p:sp>
      <p:sp>
        <p:nvSpPr>
          <p:cNvPr id="10" name="TextBox 9"/>
          <p:cNvSpPr txBox="1"/>
          <p:nvPr/>
        </p:nvSpPr>
        <p:spPr>
          <a:xfrm rot="5400000">
            <a:off x="5830847" y="4088532"/>
            <a:ext cx="819626" cy="261610"/>
          </a:xfrm>
          <a:prstGeom prst="rect">
            <a:avLst/>
          </a:prstGeom>
          <a:noFill/>
        </p:spPr>
        <p:txBody>
          <a:bodyPr wrap="squar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NULLs</a:t>
            </a:r>
          </a:p>
        </p:txBody>
      </p:sp>
      <p:sp>
        <p:nvSpPr>
          <p:cNvPr id="11" name="TextBox 10"/>
          <p:cNvSpPr txBox="1"/>
          <p:nvPr/>
        </p:nvSpPr>
        <p:spPr>
          <a:xfrm>
            <a:off x="7405255" y="5086350"/>
            <a:ext cx="615642" cy="261610"/>
          </a:xfrm>
          <a:prstGeom prst="rect">
            <a:avLst/>
          </a:prstGeom>
          <a:noFill/>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NULLs</a:t>
            </a:r>
          </a:p>
        </p:txBody>
      </p:sp>
      <p:grpSp>
        <p:nvGrpSpPr>
          <p:cNvPr id="22" name="Group 21"/>
          <p:cNvGrpSpPr/>
          <p:nvPr/>
        </p:nvGrpSpPr>
        <p:grpSpPr>
          <a:xfrm>
            <a:off x="2133601" y="2647950"/>
            <a:ext cx="4367963" cy="990600"/>
            <a:chOff x="443345" y="2590800"/>
            <a:chExt cx="4367963" cy="990600"/>
          </a:xfrm>
        </p:grpSpPr>
        <p:cxnSp>
          <p:nvCxnSpPr>
            <p:cNvPr id="19" name="Straight Arrow Connector 18"/>
            <p:cNvCxnSpPr/>
            <p:nvPr/>
          </p:nvCxnSpPr>
          <p:spPr bwMode="auto">
            <a:xfrm flipV="1">
              <a:off x="1295400" y="2590800"/>
              <a:ext cx="3505200" cy="38100"/>
            </a:xfrm>
            <a:prstGeom prst="straightConnector1">
              <a:avLst/>
            </a:prstGeom>
            <a:solidFill>
              <a:schemeClr val="accent1"/>
            </a:solidFill>
            <a:ln w="19050" cap="flat" cmpd="sng" algn="ctr">
              <a:solidFill>
                <a:srgbClr val="FF0000"/>
              </a:solidFill>
              <a:prstDash val="solid"/>
              <a:round/>
              <a:headEnd type="oval"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Connector 19"/>
            <p:cNvCxnSpPr/>
            <p:nvPr/>
          </p:nvCxnSpPr>
          <p:spPr bwMode="auto">
            <a:xfrm>
              <a:off x="4299513" y="3105090"/>
              <a:ext cx="457200" cy="0"/>
            </a:xfrm>
            <a:prstGeom prst="line">
              <a:avLst/>
            </a:prstGeom>
            <a:solidFill>
              <a:schemeClr val="accent1"/>
            </a:solidFill>
            <a:ln w="12700" cap="flat" cmpd="sng" algn="ctr">
              <a:solidFill>
                <a:schemeClr val="tx1"/>
              </a:solidFill>
              <a:prstDash val="sysDot"/>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 name="TextBox 20"/>
            <p:cNvSpPr txBox="1"/>
            <p:nvPr/>
          </p:nvSpPr>
          <p:spPr>
            <a:xfrm>
              <a:off x="4060206" y="3181290"/>
              <a:ext cx="751102" cy="400110"/>
            </a:xfrm>
            <a:prstGeom prst="rect">
              <a:avLst/>
            </a:prstGeom>
            <a:noFill/>
          </p:spPr>
          <p:txBody>
            <a:bodyPr wrap="none" rtlCol="0">
              <a:spAutoFit/>
            </a:bodyPr>
            <a:lstStyle/>
            <a:p>
              <a:pPr algn="ctr" eaLnBrk="0" fontAlgn="base" hangingPunct="0">
                <a:spcBef>
                  <a:spcPct val="0"/>
                </a:spcBef>
                <a:spcAft>
                  <a:spcPct val="0"/>
                </a:spcAft>
              </a:pPr>
              <a:r>
                <a:rPr lang="en-US" sz="1000" b="1" dirty="0">
                  <a:solidFill>
                    <a:srgbClr val="000000"/>
                  </a:solidFill>
                  <a:latin typeface="Times" pitchFamily="2" charset="0"/>
                  <a:ea typeface="MS PGothic" pitchFamily="34" charset="-128"/>
                </a:rPr>
                <a:t>Sample 13</a:t>
              </a:r>
            </a:p>
            <a:p>
              <a:pPr algn="ctr" eaLnBrk="0" fontAlgn="base" hangingPunct="0">
                <a:spcBef>
                  <a:spcPct val="0"/>
                </a:spcBef>
                <a:spcAft>
                  <a:spcPct val="0"/>
                </a:spcAft>
              </a:pPr>
              <a:r>
                <a:rPr lang="en-US" sz="1000" b="1" dirty="0">
                  <a:solidFill>
                    <a:srgbClr val="000000"/>
                  </a:solidFill>
                  <a:latin typeface="Times" pitchFamily="2" charset="0"/>
                  <a:ea typeface="MS PGothic" pitchFamily="34" charset="-128"/>
                </a:rPr>
                <a:t>(25/2)</a:t>
              </a:r>
            </a:p>
          </p:txBody>
        </p:sp>
        <p:sp>
          <p:nvSpPr>
            <p:cNvPr id="18" name="TextBox 17"/>
            <p:cNvSpPr txBox="1"/>
            <p:nvPr/>
          </p:nvSpPr>
          <p:spPr>
            <a:xfrm>
              <a:off x="443345" y="2727752"/>
              <a:ext cx="1524000" cy="569387"/>
            </a:xfrm>
            <a:prstGeom prst="rect">
              <a:avLst/>
            </a:prstGeom>
            <a:noFill/>
          </p:spPr>
          <p:txBody>
            <a:bodyPr wrap="square" rtlCol="0">
              <a:spAutoFit/>
            </a:bodyPr>
            <a:lstStyle/>
            <a:p>
              <a:pPr algn="ctr" eaLnBrk="0" fontAlgn="base" hangingPunct="0">
                <a:spcBef>
                  <a:spcPct val="0"/>
                </a:spcBef>
                <a:spcAft>
                  <a:spcPct val="0"/>
                </a:spcAft>
              </a:pPr>
              <a:r>
                <a:rPr lang="en-US" sz="1100" b="1" dirty="0">
                  <a:solidFill>
                    <a:srgbClr val="205389"/>
                  </a:solidFill>
                  <a:latin typeface="Arial" charset="0"/>
                  <a:ea typeface="MS PGothic" pitchFamily="34" charset="-128"/>
                </a:rPr>
                <a:t>Pattern Chip</a:t>
              </a:r>
            </a:p>
            <a:p>
              <a:pPr algn="ctr" eaLnBrk="0" fontAlgn="base" hangingPunct="0">
                <a:spcBef>
                  <a:spcPct val="0"/>
                </a:spcBef>
                <a:spcAft>
                  <a:spcPct val="0"/>
                </a:spcAft>
              </a:pPr>
              <a:r>
                <a:rPr lang="en-US" sz="1000" b="1" dirty="0">
                  <a:solidFill>
                    <a:srgbClr val="205389"/>
                  </a:solidFill>
                  <a:latin typeface="Arial" charset="0"/>
                  <a:ea typeface="MS PGothic" pitchFamily="34" charset="-128"/>
                </a:rPr>
                <a:t>25 samples </a:t>
              </a:r>
            </a:p>
            <a:p>
              <a:pPr algn="ctr" eaLnBrk="0" fontAlgn="base" hangingPunct="0">
                <a:spcBef>
                  <a:spcPct val="0"/>
                </a:spcBef>
                <a:spcAft>
                  <a:spcPct val="0"/>
                </a:spcAft>
              </a:pPr>
              <a:r>
                <a:rPr lang="en-US" sz="1000" b="1" dirty="0">
                  <a:solidFill>
                    <a:srgbClr val="205389"/>
                  </a:solidFill>
                  <a:latin typeface="Arial" charset="0"/>
                  <a:ea typeface="MS PGothic" pitchFamily="34" charset="-128"/>
                </a:rPr>
                <a:t>x 25 lines</a:t>
              </a:r>
            </a:p>
          </p:txBody>
        </p:sp>
      </p:grpSp>
      <p:sp>
        <p:nvSpPr>
          <p:cNvPr id="24" name="Rectangle 23"/>
          <p:cNvSpPr/>
          <p:nvPr/>
        </p:nvSpPr>
        <p:spPr bwMode="auto">
          <a:xfrm>
            <a:off x="3733800" y="3276600"/>
            <a:ext cx="1143000" cy="11430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cxnSp>
        <p:nvCxnSpPr>
          <p:cNvPr id="25" name="Straight Arrow Connector 24"/>
          <p:cNvCxnSpPr/>
          <p:nvPr/>
        </p:nvCxnSpPr>
        <p:spPr bwMode="auto">
          <a:xfrm>
            <a:off x="4419600" y="3733800"/>
            <a:ext cx="3657600" cy="0"/>
          </a:xfrm>
          <a:prstGeom prst="straightConnector1">
            <a:avLst/>
          </a:prstGeom>
          <a:solidFill>
            <a:schemeClr val="accent1"/>
          </a:solidFill>
          <a:ln w="25400" cap="sq" cmpd="sng" algn="ctr">
            <a:solidFill>
              <a:srgbClr val="FFFF00"/>
            </a:solidFill>
            <a:prstDash val="solid"/>
            <a:round/>
            <a:headEnd type="oval"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 name="TextBox 26"/>
          <p:cNvSpPr txBox="1"/>
          <p:nvPr/>
        </p:nvSpPr>
        <p:spPr>
          <a:xfrm>
            <a:off x="6555365" y="2133600"/>
            <a:ext cx="594371" cy="400110"/>
          </a:xfrm>
          <a:prstGeom prst="rect">
            <a:avLst/>
          </a:prstGeom>
          <a:noFill/>
        </p:spPr>
        <p:txBody>
          <a:bodyPr wrap="none" rtlCol="0">
            <a:spAutoFit/>
          </a:bodyPr>
          <a:lstStyle/>
          <a:p>
            <a:pPr algn="ctr" eaLnBrk="0" fontAlgn="base" hangingPunct="0">
              <a:spcBef>
                <a:spcPct val="0"/>
              </a:spcBef>
              <a:spcAft>
                <a:spcPct val="0"/>
              </a:spcAft>
            </a:pPr>
            <a:r>
              <a:rPr lang="en-US" sz="1000" b="1" dirty="0">
                <a:solidFill>
                  <a:srgbClr val="000000"/>
                </a:solidFill>
                <a:latin typeface="Times" pitchFamily="2" charset="0"/>
                <a:ea typeface="MS PGothic" pitchFamily="34" charset="-128"/>
              </a:rPr>
              <a:t>Line 13</a:t>
            </a:r>
          </a:p>
          <a:p>
            <a:pPr algn="ctr" eaLnBrk="0" fontAlgn="base" hangingPunct="0">
              <a:spcBef>
                <a:spcPct val="0"/>
              </a:spcBef>
              <a:spcAft>
                <a:spcPct val="0"/>
              </a:spcAft>
            </a:pPr>
            <a:r>
              <a:rPr lang="en-US" sz="1000" b="1" dirty="0">
                <a:solidFill>
                  <a:srgbClr val="000000"/>
                </a:solidFill>
                <a:latin typeface="Times" pitchFamily="2" charset="0"/>
                <a:ea typeface="MS PGothic" pitchFamily="34" charset="-128"/>
              </a:rPr>
              <a:t>(25/2)</a:t>
            </a:r>
          </a:p>
        </p:txBody>
      </p:sp>
      <p:cxnSp>
        <p:nvCxnSpPr>
          <p:cNvPr id="28" name="Straight Connector 27"/>
          <p:cNvCxnSpPr/>
          <p:nvPr/>
        </p:nvCxnSpPr>
        <p:spPr bwMode="auto">
          <a:xfrm>
            <a:off x="6553200" y="2133600"/>
            <a:ext cx="0" cy="381000"/>
          </a:xfrm>
          <a:prstGeom prst="line">
            <a:avLst/>
          </a:prstGeom>
          <a:solidFill>
            <a:schemeClr val="accent1"/>
          </a:solidFill>
          <a:ln w="12700" cap="flat" cmpd="sng" algn="ctr">
            <a:solidFill>
              <a:schemeClr val="tx1"/>
            </a:solidFill>
            <a:prstDash val="sysDot"/>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Process 12"/>
          <p:cNvSpPr/>
          <p:nvPr/>
        </p:nvSpPr>
        <p:spPr bwMode="auto">
          <a:xfrm>
            <a:off x="2209800" y="2209800"/>
            <a:ext cx="1295400" cy="1295400"/>
          </a:xfrm>
          <a:prstGeom prst="flowChartProcess">
            <a:avLst/>
          </a:prstGeom>
          <a:noFill/>
          <a:ln w="3492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29" name="Process 28"/>
          <p:cNvSpPr/>
          <p:nvPr/>
        </p:nvSpPr>
        <p:spPr bwMode="auto">
          <a:xfrm>
            <a:off x="2133600" y="2209800"/>
            <a:ext cx="1295400" cy="1295400"/>
          </a:xfrm>
          <a:prstGeom prst="flowChartProcess">
            <a:avLst/>
          </a:prstGeom>
          <a:noFill/>
          <a:ln w="317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30" name="Process 29"/>
          <p:cNvSpPr/>
          <p:nvPr/>
        </p:nvSpPr>
        <p:spPr bwMode="auto">
          <a:xfrm>
            <a:off x="2286000" y="2209800"/>
            <a:ext cx="1295400" cy="1295400"/>
          </a:xfrm>
          <a:prstGeom prst="flowChartProcess">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Tree>
    <p:extLst>
      <p:ext uri="{BB962C8B-B14F-4D97-AF65-F5344CB8AC3E}">
        <p14:creationId xmlns:p14="http://schemas.microsoft.com/office/powerpoint/2010/main" val="1672604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atternChip25s25-sm.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0" y="114300"/>
            <a:ext cx="1587500" cy="1562100"/>
          </a:xfrm>
          <a:prstGeom prst="rect">
            <a:avLst/>
          </a:prstGeom>
          <a:ln w="25400">
            <a:solidFill>
              <a:srgbClr val="FF0000"/>
            </a:solidFill>
          </a:ln>
        </p:spPr>
      </p:pic>
      <p:sp>
        <p:nvSpPr>
          <p:cNvPr id="4" name="TextBox 3"/>
          <p:cNvSpPr txBox="1"/>
          <p:nvPr/>
        </p:nvSpPr>
        <p:spPr>
          <a:xfrm>
            <a:off x="2743200" y="762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Pattern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25 samples x 25 lines</a:t>
            </a:r>
          </a:p>
        </p:txBody>
      </p:sp>
      <p:pic>
        <p:nvPicPr>
          <p:cNvPr id="5" name="Picture 4" descr="Search-Fit-90x90.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1201" y="1905000"/>
            <a:ext cx="7481455" cy="3714750"/>
          </a:xfrm>
          <a:prstGeom prst="rect">
            <a:avLst/>
          </a:prstGeom>
          <a:ln>
            <a:solidFill>
              <a:schemeClr val="tx1"/>
            </a:solidFill>
          </a:ln>
        </p:spPr>
      </p:pic>
      <p:sp>
        <p:nvSpPr>
          <p:cNvPr id="6" name="TextBox 5"/>
          <p:cNvSpPr txBox="1"/>
          <p:nvPr/>
        </p:nvSpPr>
        <p:spPr>
          <a:xfrm>
            <a:off x="2514600" y="12954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Search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90 samples x 90 lines</a:t>
            </a:r>
          </a:p>
        </p:txBody>
      </p:sp>
      <p:sp>
        <p:nvSpPr>
          <p:cNvPr id="7" name="TextBox 6"/>
          <p:cNvSpPr txBox="1"/>
          <p:nvPr/>
        </p:nvSpPr>
        <p:spPr>
          <a:xfrm>
            <a:off x="6553200" y="12954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205389"/>
                </a:solidFill>
                <a:latin typeface="Arial" charset="0"/>
                <a:ea typeface="MS PGothic" pitchFamily="34" charset="-128"/>
              </a:rPr>
              <a:t>Fit Chip</a:t>
            </a:r>
          </a:p>
          <a:p>
            <a:pPr algn="ctr" eaLnBrk="0" fontAlgn="base" hangingPunct="0">
              <a:spcBef>
                <a:spcPct val="0"/>
              </a:spcBef>
              <a:spcAft>
                <a:spcPct val="0"/>
              </a:spcAft>
            </a:pPr>
            <a:r>
              <a:rPr lang="en-US" sz="1200" dirty="0">
                <a:solidFill>
                  <a:srgbClr val="205389"/>
                </a:solidFill>
                <a:latin typeface="Arial" charset="0"/>
                <a:ea typeface="MS PGothic" pitchFamily="34" charset="-128"/>
              </a:rPr>
              <a:t>90 samples x 90 lines</a:t>
            </a:r>
          </a:p>
        </p:txBody>
      </p:sp>
      <p:pic>
        <p:nvPicPr>
          <p:cNvPr id="2" name="Picture 1" descr="FitChip90x90-dns.tif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71863" y="1143000"/>
            <a:ext cx="4129621" cy="3721100"/>
          </a:xfrm>
          <a:prstGeom prst="rect">
            <a:avLst/>
          </a:prstGeom>
          <a:ln>
            <a:solidFill>
              <a:schemeClr val="tx1"/>
            </a:solidFill>
          </a:ln>
        </p:spPr>
      </p:pic>
      <p:sp>
        <p:nvSpPr>
          <p:cNvPr id="8" name="Rectangle 7"/>
          <p:cNvSpPr/>
          <p:nvPr/>
        </p:nvSpPr>
        <p:spPr bwMode="auto">
          <a:xfrm>
            <a:off x="8001000" y="3657600"/>
            <a:ext cx="228600" cy="228600"/>
          </a:xfrm>
          <a:prstGeom prst="rect">
            <a:avLst/>
          </a:prstGeom>
          <a:noFill/>
          <a:ln w="19050" cap="flat" cmpd="sng" algn="ctr">
            <a:solidFill>
              <a:srgbClr val="FF0000"/>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Times" pitchFamily="2" charset="0"/>
              <a:ea typeface="MS PGothic" pitchFamily="34" charset="-128"/>
            </a:endParaRPr>
          </a:p>
        </p:txBody>
      </p:sp>
      <p:cxnSp>
        <p:nvCxnSpPr>
          <p:cNvPr id="10" name="Straight Arrow Connector 9"/>
          <p:cNvCxnSpPr/>
          <p:nvPr/>
        </p:nvCxnSpPr>
        <p:spPr bwMode="auto">
          <a:xfrm flipH="1" flipV="1">
            <a:off x="6629400" y="1143000"/>
            <a:ext cx="1371600" cy="2514600"/>
          </a:xfrm>
          <a:prstGeom prst="straightConnector1">
            <a:avLst/>
          </a:prstGeom>
          <a:solidFill>
            <a:schemeClr val="accent1"/>
          </a:solidFill>
          <a:ln w="15875" cap="flat" cmpd="sng" algn="ctr">
            <a:solidFill>
              <a:srgbClr val="FF0000"/>
            </a:solidFill>
            <a:prstDash val="solid"/>
            <a:round/>
            <a:headEnd type="non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p:cNvCxnSpPr/>
          <p:nvPr/>
        </p:nvCxnSpPr>
        <p:spPr bwMode="auto">
          <a:xfrm flipH="1">
            <a:off x="6629400" y="3886200"/>
            <a:ext cx="1371600" cy="914400"/>
          </a:xfrm>
          <a:prstGeom prst="straightConnector1">
            <a:avLst/>
          </a:prstGeom>
          <a:solidFill>
            <a:schemeClr val="accent1"/>
          </a:solidFill>
          <a:ln w="15875" cap="flat" cmpd="sng" algn="ctr">
            <a:solidFill>
              <a:srgbClr val="FF0000"/>
            </a:solidFill>
            <a:prstDash val="solid"/>
            <a:round/>
            <a:headEnd type="non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 name="Rectangle 22"/>
          <p:cNvSpPr/>
          <p:nvPr/>
        </p:nvSpPr>
        <p:spPr>
          <a:xfrm>
            <a:off x="5486400" y="5562601"/>
            <a:ext cx="3733800" cy="1043363"/>
          </a:xfrm>
          <a:prstGeom prst="rect">
            <a:avLst/>
          </a:prstGeom>
        </p:spPr>
        <p:txBody>
          <a:bodyPr wrap="square">
            <a:spAutoFit/>
          </a:bodyPr>
          <a:lstStyle/>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The Fit Chip is filled with the resulting</a:t>
            </a:r>
          </a:p>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Goodness of Fit (correlation value) value at every position that the Pattern Chip has been walked across the Search Chip</a:t>
            </a:r>
          </a:p>
        </p:txBody>
      </p:sp>
      <p:sp>
        <p:nvSpPr>
          <p:cNvPr id="24" name="Rectangle 23"/>
          <p:cNvSpPr/>
          <p:nvPr/>
        </p:nvSpPr>
        <p:spPr>
          <a:xfrm>
            <a:off x="1752600" y="5562600"/>
            <a:ext cx="3429000" cy="1283428"/>
          </a:xfrm>
          <a:prstGeom prst="rect">
            <a:avLst/>
          </a:prstGeom>
        </p:spPr>
        <p:txBody>
          <a:bodyPr wrap="square">
            <a:spAutoFit/>
          </a:bodyPr>
          <a:lstStyle/>
          <a:p>
            <a:pPr lvl="1" eaLnBrk="0" fontAlgn="base" hangingPunct="0">
              <a:lnSpc>
                <a:spcPct val="130000"/>
              </a:lnSpc>
              <a:spcBef>
                <a:spcPct val="0"/>
              </a:spcBef>
              <a:spcAft>
                <a:spcPct val="0"/>
              </a:spcAft>
            </a:pPr>
            <a:r>
              <a:rPr lang="en-US" sz="1200" dirty="0">
                <a:solidFill>
                  <a:srgbClr val="205389"/>
                </a:solidFill>
                <a:latin typeface="Arial" charset="0"/>
                <a:ea typeface="MS PGothic" pitchFamily="34" charset="-128"/>
              </a:rPr>
              <a:t>The sample, line coordinate of the highest value within the Fit Chip is used to compute the Adjusted Registered sample, line coordinate of the image measure.</a:t>
            </a:r>
          </a:p>
        </p:txBody>
      </p:sp>
      <p:cxnSp>
        <p:nvCxnSpPr>
          <p:cNvPr id="25" name="Straight Arrow Connector 24"/>
          <p:cNvCxnSpPr/>
          <p:nvPr/>
        </p:nvCxnSpPr>
        <p:spPr bwMode="auto">
          <a:xfrm flipV="1">
            <a:off x="3048000" y="3124200"/>
            <a:ext cx="1371600" cy="2514600"/>
          </a:xfrm>
          <a:prstGeom prst="straightConnector1">
            <a:avLst/>
          </a:prstGeom>
          <a:solidFill>
            <a:schemeClr val="accent1"/>
          </a:solidFill>
          <a:ln w="15875" cap="flat" cmpd="sng" algn="ctr">
            <a:solidFill>
              <a:srgbClr val="FF0000"/>
            </a:solidFill>
            <a:prstDash val="solid"/>
            <a:round/>
            <a:headEnd type="non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11298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t_surface.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0" y="762000"/>
            <a:ext cx="4641850" cy="3587750"/>
          </a:xfrm>
          <a:prstGeom prst="rect">
            <a:avLst/>
          </a:prstGeom>
        </p:spPr>
      </p:pic>
      <p:pic>
        <p:nvPicPr>
          <p:cNvPr id="6" name="Picture 5" descr="fitxhip_surfac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8801" y="762000"/>
            <a:ext cx="4515889" cy="3057006"/>
          </a:xfrm>
          <a:prstGeom prst="rect">
            <a:avLst/>
          </a:prstGeom>
        </p:spPr>
      </p:pic>
      <p:sp>
        <p:nvSpPr>
          <p:cNvPr id="7" name="TextBox 6"/>
          <p:cNvSpPr txBox="1"/>
          <p:nvPr/>
        </p:nvSpPr>
        <p:spPr>
          <a:xfrm>
            <a:off x="4953000" y="457200"/>
            <a:ext cx="1844040" cy="523220"/>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0066CC"/>
                </a:solidFill>
                <a:latin typeface="Arial" charset="0"/>
                <a:ea typeface="MS PGothic" pitchFamily="34" charset="-128"/>
              </a:rPr>
              <a:t>Fit Chip – 3D</a:t>
            </a:r>
          </a:p>
          <a:p>
            <a:pPr algn="ctr" eaLnBrk="0" fontAlgn="base" hangingPunct="0">
              <a:spcBef>
                <a:spcPct val="0"/>
              </a:spcBef>
              <a:spcAft>
                <a:spcPct val="0"/>
              </a:spcAft>
            </a:pPr>
            <a:r>
              <a:rPr lang="en-US" sz="1200" dirty="0">
                <a:solidFill>
                  <a:srgbClr val="0066CC"/>
                </a:solidFill>
                <a:latin typeface="Arial" charset="0"/>
                <a:ea typeface="MS PGothic" pitchFamily="34" charset="-128"/>
              </a:rPr>
              <a:t>90 samples x 90 lines</a:t>
            </a:r>
          </a:p>
        </p:txBody>
      </p:sp>
      <p:sp>
        <p:nvSpPr>
          <p:cNvPr id="8" name="TextBox 7"/>
          <p:cNvSpPr txBox="1"/>
          <p:nvPr/>
        </p:nvSpPr>
        <p:spPr>
          <a:xfrm>
            <a:off x="1905000" y="3859650"/>
            <a:ext cx="8382000" cy="1169551"/>
          </a:xfrm>
          <a:prstGeom prst="rect">
            <a:avLst/>
          </a:prstGeom>
          <a:noFill/>
        </p:spPr>
        <p:txBody>
          <a:bodyPr wrap="square" rtlCol="0">
            <a:spAutoFit/>
          </a:bodyPr>
          <a:lstStyle/>
          <a:p>
            <a:pPr eaLnBrk="0" fontAlgn="base" hangingPunct="0">
              <a:spcBef>
                <a:spcPct val="0"/>
              </a:spcBef>
              <a:spcAft>
                <a:spcPct val="0"/>
              </a:spcAft>
            </a:pPr>
            <a:r>
              <a:rPr lang="en-US" sz="1400" dirty="0">
                <a:solidFill>
                  <a:srgbClr val="0066CC"/>
                </a:solidFill>
                <a:latin typeface="Times" pitchFamily="2" charset="0"/>
                <a:ea typeface="MS PGothic" pitchFamily="34" charset="-128"/>
              </a:rPr>
              <a:t>If </a:t>
            </a:r>
            <a:r>
              <a:rPr lang="en-US" sz="1400" dirty="0" err="1">
                <a:solidFill>
                  <a:srgbClr val="0066CC"/>
                </a:solidFill>
                <a:latin typeface="Times" pitchFamily="2" charset="0"/>
                <a:ea typeface="MS PGothic" pitchFamily="34" charset="-128"/>
              </a:rPr>
              <a:t>SubPixelAccuracy</a:t>
            </a:r>
            <a:r>
              <a:rPr lang="en-US" sz="1400" dirty="0">
                <a:solidFill>
                  <a:srgbClr val="0066CC"/>
                </a:solidFill>
                <a:latin typeface="Times" pitchFamily="2" charset="0"/>
                <a:ea typeface="MS PGothic" pitchFamily="34" charset="-128"/>
              </a:rPr>
              <a:t> = True (default), the Fit Chip is then passed onto a centroid surface modeling algorithm in order to refine the whole pixel registered sample, line coordinate to a sub-pixel accuracy</a:t>
            </a:r>
          </a:p>
          <a:p>
            <a:pPr eaLnBrk="0" fontAlgn="base" hangingPunct="0">
              <a:spcBef>
                <a:spcPct val="0"/>
              </a:spcBef>
              <a:spcAft>
                <a:spcPct val="0"/>
              </a:spcAft>
            </a:pPr>
            <a:endParaRPr lang="en-US" sz="1400" dirty="0">
              <a:solidFill>
                <a:srgbClr val="0066CC"/>
              </a:solidFill>
              <a:latin typeface="Times" pitchFamily="2" charset="0"/>
              <a:ea typeface="MS PGothic" pitchFamily="34" charset="-128"/>
            </a:endParaRPr>
          </a:p>
          <a:p>
            <a:pPr eaLnBrk="0" fontAlgn="base" hangingPunct="0">
              <a:spcBef>
                <a:spcPct val="0"/>
              </a:spcBef>
              <a:spcAft>
                <a:spcPct val="0"/>
              </a:spcAft>
            </a:pPr>
            <a:r>
              <a:rPr lang="en-US" sz="1400" dirty="0">
                <a:solidFill>
                  <a:srgbClr val="0066CC"/>
                </a:solidFill>
                <a:latin typeface="Times" pitchFamily="2" charset="0"/>
                <a:ea typeface="MS PGothic" pitchFamily="34" charset="-128"/>
              </a:rPr>
              <a:t>For more details refer to: </a:t>
            </a:r>
          </a:p>
          <a:p>
            <a:pPr eaLnBrk="0" fontAlgn="base" hangingPunct="0">
              <a:spcBef>
                <a:spcPct val="0"/>
              </a:spcBef>
              <a:spcAft>
                <a:spcPct val="0"/>
              </a:spcAft>
            </a:pPr>
            <a:r>
              <a:rPr lang="en-US" sz="1400" dirty="0">
                <a:solidFill>
                  <a:srgbClr val="000000"/>
                </a:solidFill>
                <a:latin typeface="Times" pitchFamily="2" charset="0"/>
                <a:ea typeface="MS PGothic" pitchFamily="34" charset="-128"/>
              </a:rPr>
              <a:t>	http://</a:t>
            </a:r>
            <a:r>
              <a:rPr lang="en-US" sz="1400" dirty="0" err="1">
                <a:solidFill>
                  <a:srgbClr val="000000"/>
                </a:solidFill>
                <a:latin typeface="Times" pitchFamily="2" charset="0"/>
                <a:ea typeface="MS PGothic" pitchFamily="34" charset="-128"/>
              </a:rPr>
              <a:t>isis.astrogeology.usgs.gov</a:t>
            </a:r>
            <a:r>
              <a:rPr lang="en-US" sz="1400" dirty="0">
                <a:solidFill>
                  <a:srgbClr val="000000"/>
                </a:solidFill>
                <a:latin typeface="Times" pitchFamily="2" charset="0"/>
                <a:ea typeface="MS PGothic" pitchFamily="34" charset="-128"/>
              </a:rPr>
              <a:t>/documents/</a:t>
            </a:r>
            <a:r>
              <a:rPr lang="en-US" sz="1400" dirty="0" err="1">
                <a:solidFill>
                  <a:srgbClr val="000000"/>
                </a:solidFill>
                <a:latin typeface="Times" pitchFamily="2" charset="0"/>
                <a:ea typeface="MS PGothic" pitchFamily="34" charset="-128"/>
              </a:rPr>
              <a:t>PatternMatch</a:t>
            </a:r>
            <a:r>
              <a:rPr lang="en-US" sz="1400" dirty="0">
                <a:solidFill>
                  <a:srgbClr val="000000"/>
                </a:solidFill>
                <a:latin typeface="Times" pitchFamily="2" charset="0"/>
                <a:ea typeface="MS PGothic" pitchFamily="34" charset="-128"/>
              </a:rPr>
              <a:t>/</a:t>
            </a:r>
            <a:r>
              <a:rPr lang="en-US" sz="1400" dirty="0" err="1">
                <a:solidFill>
                  <a:srgbClr val="000000"/>
                </a:solidFill>
                <a:latin typeface="Times" pitchFamily="2" charset="0"/>
                <a:ea typeface="MS PGothic" pitchFamily="34" charset="-128"/>
              </a:rPr>
              <a:t>PatternMatch.html#SubPixelAccuracy</a:t>
            </a:r>
            <a:endParaRPr lang="en-US" sz="1400" dirty="0">
              <a:solidFill>
                <a:srgbClr val="000000"/>
              </a:solidFill>
              <a:latin typeface="Times" pitchFamily="2" charset="0"/>
              <a:ea typeface="MS PGothic" pitchFamily="34" charset="-128"/>
            </a:endParaRPr>
          </a:p>
        </p:txBody>
      </p:sp>
    </p:spTree>
    <p:extLst>
      <p:ext uri="{BB962C8B-B14F-4D97-AF65-F5344CB8AC3E}">
        <p14:creationId xmlns:p14="http://schemas.microsoft.com/office/powerpoint/2010/main" val="289483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3429000" y="3886200"/>
            <a:ext cx="914400" cy="914400"/>
            <a:chOff x="228600" y="762000"/>
            <a:chExt cx="914400" cy="914400"/>
          </a:xfrm>
        </p:grpSpPr>
        <p:sp>
          <p:nvSpPr>
            <p:cNvPr id="49" name="Rectangle 48"/>
            <p:cNvSpPr/>
            <p:nvPr/>
          </p:nvSpPr>
          <p:spPr bwMode="auto">
            <a:xfrm>
              <a:off x="228600" y="762000"/>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nvGrpSpPr>
            <p:cNvPr id="76" name="Group 75"/>
            <p:cNvGrpSpPr/>
            <p:nvPr/>
          </p:nvGrpSpPr>
          <p:grpSpPr>
            <a:xfrm>
              <a:off x="305944" y="838200"/>
              <a:ext cx="754761" cy="819150"/>
              <a:chOff x="305944" y="838200"/>
              <a:chExt cx="754761" cy="819150"/>
            </a:xfrm>
          </p:grpSpPr>
          <p:sp>
            <p:nvSpPr>
              <p:cNvPr id="55" name="Plus 54"/>
              <p:cNvSpPr/>
              <p:nvPr/>
            </p:nvSpPr>
            <p:spPr bwMode="auto">
              <a:xfrm>
                <a:off x="305944" y="8382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6" name="Plus 55"/>
              <p:cNvSpPr/>
              <p:nvPr/>
            </p:nvSpPr>
            <p:spPr bwMode="auto">
              <a:xfrm>
                <a:off x="914400" y="85725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7" name="Plus 56"/>
              <p:cNvSpPr/>
              <p:nvPr/>
            </p:nvSpPr>
            <p:spPr bwMode="auto">
              <a:xfrm>
                <a:off x="619125" y="116205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8" name="Plus 57"/>
              <p:cNvSpPr/>
              <p:nvPr/>
            </p:nvSpPr>
            <p:spPr bwMode="auto">
              <a:xfrm>
                <a:off x="305944" y="154305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9" name="Plus 58"/>
              <p:cNvSpPr/>
              <p:nvPr/>
            </p:nvSpPr>
            <p:spPr bwMode="auto">
              <a:xfrm>
                <a:off x="935737" y="14859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grpSp>
      <p:grpSp>
        <p:nvGrpSpPr>
          <p:cNvPr id="85" name="Group 84"/>
          <p:cNvGrpSpPr/>
          <p:nvPr/>
        </p:nvGrpSpPr>
        <p:grpSpPr>
          <a:xfrm>
            <a:off x="5477226" y="3886200"/>
            <a:ext cx="914400" cy="914400"/>
            <a:chOff x="1628774" y="762000"/>
            <a:chExt cx="914400" cy="914400"/>
          </a:xfrm>
        </p:grpSpPr>
        <p:sp>
          <p:nvSpPr>
            <p:cNvPr id="50" name="Rectangle 49"/>
            <p:cNvSpPr/>
            <p:nvPr/>
          </p:nvSpPr>
          <p:spPr bwMode="auto">
            <a:xfrm>
              <a:off x="1628774" y="762000"/>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4" name="Plus 63"/>
            <p:cNvSpPr/>
            <p:nvPr/>
          </p:nvSpPr>
          <p:spPr bwMode="auto">
            <a:xfrm>
              <a:off x="1789557" y="942975"/>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5" name="Plus 64"/>
            <p:cNvSpPr/>
            <p:nvPr/>
          </p:nvSpPr>
          <p:spPr bwMode="auto">
            <a:xfrm>
              <a:off x="1932432" y="81915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6" name="Plus 65"/>
            <p:cNvSpPr/>
            <p:nvPr/>
          </p:nvSpPr>
          <p:spPr bwMode="auto">
            <a:xfrm>
              <a:off x="1752600" y="828675"/>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7" name="Plus 66"/>
            <p:cNvSpPr/>
            <p:nvPr/>
          </p:nvSpPr>
          <p:spPr bwMode="auto">
            <a:xfrm>
              <a:off x="1961006" y="1000125"/>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3" name="Plus 72"/>
            <p:cNvSpPr/>
            <p:nvPr/>
          </p:nvSpPr>
          <p:spPr bwMode="auto">
            <a:xfrm>
              <a:off x="1722121" y="10668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grpSp>
        <p:nvGrpSpPr>
          <p:cNvPr id="86" name="Group 85"/>
          <p:cNvGrpSpPr/>
          <p:nvPr/>
        </p:nvGrpSpPr>
        <p:grpSpPr>
          <a:xfrm>
            <a:off x="6858000" y="3886200"/>
            <a:ext cx="914400" cy="914400"/>
            <a:chOff x="1628775" y="1866900"/>
            <a:chExt cx="914400" cy="914400"/>
          </a:xfrm>
        </p:grpSpPr>
        <p:sp>
          <p:nvSpPr>
            <p:cNvPr id="68" name="Rectangle 67"/>
            <p:cNvSpPr/>
            <p:nvPr/>
          </p:nvSpPr>
          <p:spPr bwMode="auto">
            <a:xfrm>
              <a:off x="1628775" y="1866900"/>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0" name="Plus 69"/>
            <p:cNvSpPr/>
            <p:nvPr/>
          </p:nvSpPr>
          <p:spPr bwMode="auto">
            <a:xfrm>
              <a:off x="1756792" y="20193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1" name="Plus 70"/>
            <p:cNvSpPr/>
            <p:nvPr/>
          </p:nvSpPr>
          <p:spPr bwMode="auto">
            <a:xfrm>
              <a:off x="1756792" y="24384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2" name="Plus 71"/>
            <p:cNvSpPr/>
            <p:nvPr/>
          </p:nvSpPr>
          <p:spPr bwMode="auto">
            <a:xfrm>
              <a:off x="1762126" y="260985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7" name="Plus 76"/>
            <p:cNvSpPr/>
            <p:nvPr/>
          </p:nvSpPr>
          <p:spPr bwMode="auto">
            <a:xfrm>
              <a:off x="1767079" y="2228850"/>
              <a:ext cx="100584"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78" name="Plus 77"/>
            <p:cNvSpPr/>
            <p:nvPr/>
          </p:nvSpPr>
          <p:spPr bwMode="auto">
            <a:xfrm>
              <a:off x="1742695" y="19050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sp>
        <p:nvSpPr>
          <p:cNvPr id="87" name="TextBox 86"/>
          <p:cNvSpPr txBox="1"/>
          <p:nvPr/>
        </p:nvSpPr>
        <p:spPr>
          <a:xfrm>
            <a:off x="3124200" y="3285293"/>
            <a:ext cx="1491740" cy="492443"/>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66CC"/>
                </a:solidFill>
                <a:latin typeface="Times" pitchFamily="2" charset="0"/>
                <a:ea typeface="MS PGothic" pitchFamily="34" charset="-128"/>
              </a:rPr>
              <a:t>Good</a:t>
            </a:r>
            <a:r>
              <a:rPr lang="en-US" sz="1200" dirty="0">
                <a:solidFill>
                  <a:srgbClr val="0066CC"/>
                </a:solidFill>
                <a:latin typeface="Times" pitchFamily="2" charset="0"/>
                <a:ea typeface="MS PGothic" pitchFamily="34" charset="-128"/>
              </a:rPr>
              <a:t> distribution</a:t>
            </a:r>
          </a:p>
          <a:p>
            <a:pPr eaLnBrk="0" fontAlgn="base" hangingPunct="0">
              <a:spcBef>
                <a:spcPct val="0"/>
              </a:spcBef>
              <a:spcAft>
                <a:spcPct val="0"/>
              </a:spcAft>
            </a:pPr>
            <a:r>
              <a:rPr lang="en-US" sz="1200" dirty="0">
                <a:solidFill>
                  <a:srgbClr val="0066CC"/>
                </a:solidFill>
                <a:latin typeface="Times" pitchFamily="2" charset="0"/>
                <a:ea typeface="MS PGothic" pitchFamily="34" charset="-128"/>
              </a:rPr>
              <a:t>Convex Hull = ~0.99</a:t>
            </a:r>
          </a:p>
        </p:txBody>
      </p:sp>
      <p:sp>
        <p:nvSpPr>
          <p:cNvPr id="88" name="TextBox 87"/>
          <p:cNvSpPr txBox="1"/>
          <p:nvPr/>
        </p:nvSpPr>
        <p:spPr>
          <a:xfrm>
            <a:off x="5384260" y="3302914"/>
            <a:ext cx="1331539" cy="461665"/>
          </a:xfrm>
          <a:prstGeom prst="rect">
            <a:avLst/>
          </a:prstGeom>
          <a:noFill/>
        </p:spPr>
        <p:txBody>
          <a:bodyPr wrap="none" rtlCol="0">
            <a:spAutoFit/>
          </a:bodyPr>
          <a:lstStyle/>
          <a:p>
            <a:pPr eaLnBrk="0" fontAlgn="base" hangingPunct="0">
              <a:spcBef>
                <a:spcPct val="0"/>
              </a:spcBef>
              <a:spcAft>
                <a:spcPct val="0"/>
              </a:spcAft>
            </a:pPr>
            <a:r>
              <a:rPr lang="en-US" sz="1200" b="1" dirty="0">
                <a:solidFill>
                  <a:srgbClr val="0066CC"/>
                </a:solidFill>
                <a:latin typeface="Times" pitchFamily="2" charset="0"/>
                <a:ea typeface="MS PGothic" pitchFamily="34" charset="-128"/>
              </a:rPr>
              <a:t>Bad</a:t>
            </a:r>
            <a:r>
              <a:rPr lang="en-US" sz="1200" dirty="0">
                <a:solidFill>
                  <a:srgbClr val="0066CC"/>
                </a:solidFill>
                <a:latin typeface="Times" pitchFamily="2" charset="0"/>
                <a:ea typeface="MS PGothic" pitchFamily="34" charset="-128"/>
              </a:rPr>
              <a:t> distribution</a:t>
            </a:r>
          </a:p>
          <a:p>
            <a:pPr eaLnBrk="0" fontAlgn="base" hangingPunct="0">
              <a:spcBef>
                <a:spcPct val="0"/>
              </a:spcBef>
              <a:spcAft>
                <a:spcPct val="0"/>
              </a:spcAft>
            </a:pPr>
            <a:r>
              <a:rPr lang="en-US" sz="1200" dirty="0">
                <a:solidFill>
                  <a:srgbClr val="0066CC"/>
                </a:solidFill>
                <a:latin typeface="Times" pitchFamily="2" charset="0"/>
                <a:ea typeface="MS PGothic" pitchFamily="34" charset="-128"/>
              </a:rPr>
              <a:t>Convex Hull &lt; 0.5</a:t>
            </a:r>
          </a:p>
        </p:txBody>
      </p:sp>
      <p:sp>
        <p:nvSpPr>
          <p:cNvPr id="89" name="TextBox 88"/>
          <p:cNvSpPr txBox="1"/>
          <p:nvPr/>
        </p:nvSpPr>
        <p:spPr>
          <a:xfrm>
            <a:off x="6765034" y="3302914"/>
            <a:ext cx="1331539" cy="461665"/>
          </a:xfrm>
          <a:prstGeom prst="rect">
            <a:avLst/>
          </a:prstGeom>
          <a:noFill/>
        </p:spPr>
        <p:txBody>
          <a:bodyPr wrap="none" rtlCol="0">
            <a:spAutoFit/>
          </a:bodyPr>
          <a:lstStyle/>
          <a:p>
            <a:pPr eaLnBrk="0" fontAlgn="base" hangingPunct="0">
              <a:spcBef>
                <a:spcPct val="0"/>
              </a:spcBef>
              <a:spcAft>
                <a:spcPct val="0"/>
              </a:spcAft>
            </a:pPr>
            <a:r>
              <a:rPr lang="en-US" sz="1200" b="1" dirty="0">
                <a:solidFill>
                  <a:srgbClr val="0066CC"/>
                </a:solidFill>
                <a:latin typeface="Times" pitchFamily="2" charset="0"/>
                <a:ea typeface="MS PGothic" pitchFamily="34" charset="-128"/>
              </a:rPr>
              <a:t>Bad </a:t>
            </a:r>
            <a:r>
              <a:rPr lang="en-US" sz="1200" dirty="0">
                <a:solidFill>
                  <a:srgbClr val="0066CC"/>
                </a:solidFill>
                <a:latin typeface="Times" pitchFamily="2" charset="0"/>
                <a:ea typeface="MS PGothic" pitchFamily="34" charset="-128"/>
              </a:rPr>
              <a:t>distribution</a:t>
            </a:r>
          </a:p>
          <a:p>
            <a:pPr eaLnBrk="0" fontAlgn="base" hangingPunct="0">
              <a:spcBef>
                <a:spcPct val="0"/>
              </a:spcBef>
              <a:spcAft>
                <a:spcPct val="0"/>
              </a:spcAft>
            </a:pPr>
            <a:r>
              <a:rPr lang="en-US" sz="1200" dirty="0">
                <a:solidFill>
                  <a:srgbClr val="0066CC"/>
                </a:solidFill>
                <a:latin typeface="Times" pitchFamily="2" charset="0"/>
                <a:ea typeface="MS PGothic" pitchFamily="34" charset="-128"/>
              </a:rPr>
              <a:t>Convex Hull &lt; 0.5</a:t>
            </a:r>
          </a:p>
        </p:txBody>
      </p:sp>
      <p:sp>
        <p:nvSpPr>
          <p:cNvPr id="90" name="TextBox 89"/>
          <p:cNvSpPr txBox="1"/>
          <p:nvPr/>
        </p:nvSpPr>
        <p:spPr>
          <a:xfrm>
            <a:off x="3886200" y="2938046"/>
            <a:ext cx="3758160" cy="338554"/>
          </a:xfrm>
          <a:prstGeom prst="rect">
            <a:avLst/>
          </a:prstGeom>
          <a:noFill/>
        </p:spPr>
        <p:txBody>
          <a:bodyPr wrap="none" rtlCol="0">
            <a:spAutoFit/>
          </a:bodyPr>
          <a:lstStyle/>
          <a:p>
            <a:pPr eaLnBrk="0" fontAlgn="base" hangingPunct="0">
              <a:spcBef>
                <a:spcPct val="0"/>
              </a:spcBef>
              <a:spcAft>
                <a:spcPct val="0"/>
              </a:spcAft>
            </a:pPr>
            <a:r>
              <a:rPr lang="en-US" sz="1600" dirty="0">
                <a:solidFill>
                  <a:srgbClr val="0066CC"/>
                </a:solidFill>
                <a:latin typeface="Times" pitchFamily="2" charset="0"/>
                <a:ea typeface="MS PGothic" pitchFamily="34" charset="-128"/>
              </a:rPr>
              <a:t>Control Point Distribution Across an Image</a:t>
            </a:r>
          </a:p>
        </p:txBody>
      </p:sp>
      <p:sp>
        <p:nvSpPr>
          <p:cNvPr id="91" name="TextBox 90"/>
          <p:cNvSpPr txBox="1"/>
          <p:nvPr/>
        </p:nvSpPr>
        <p:spPr>
          <a:xfrm>
            <a:off x="1905001" y="762001"/>
            <a:ext cx="8392041" cy="2031325"/>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66CC"/>
                </a:solidFill>
                <a:latin typeface="Times" pitchFamily="2" charset="0"/>
                <a:ea typeface="MS PGothic" pitchFamily="34" charset="-128"/>
              </a:rPr>
              <a:t>Before running </a:t>
            </a:r>
            <a:r>
              <a:rPr lang="en-US" sz="1400" i="1" dirty="0">
                <a:solidFill>
                  <a:srgbClr val="0066CC"/>
                </a:solidFill>
                <a:latin typeface="Times" pitchFamily="2" charset="0"/>
                <a:ea typeface="MS PGothic" pitchFamily="34" charset="-128"/>
              </a:rPr>
              <a:t>jigsaw</a:t>
            </a:r>
            <a:r>
              <a:rPr lang="en-US" sz="1400" dirty="0">
                <a:solidFill>
                  <a:srgbClr val="0066CC"/>
                </a:solidFill>
                <a:latin typeface="Times" pitchFamily="2" charset="0"/>
                <a:ea typeface="MS PGothic" pitchFamily="34" charset="-128"/>
              </a:rPr>
              <a:t>, the completeness and “health” of the input control network should be double checked</a:t>
            </a:r>
          </a:p>
          <a:p>
            <a:pPr lvl="1" eaLnBrk="0" fontAlgn="base" hangingPunct="0">
              <a:spcBef>
                <a:spcPct val="0"/>
              </a:spcBef>
              <a:spcAft>
                <a:spcPct val="0"/>
              </a:spcAft>
            </a:pPr>
            <a:r>
              <a:rPr lang="en-US" sz="1400" dirty="0">
                <a:solidFill>
                  <a:srgbClr val="0066CC"/>
                </a:solidFill>
                <a:latin typeface="Times" pitchFamily="2" charset="0"/>
                <a:ea typeface="MS PGothic" pitchFamily="34" charset="-128"/>
              </a:rPr>
              <a:t>-</a:t>
            </a:r>
            <a:r>
              <a:rPr lang="en-US" sz="1400" b="1" i="1" dirty="0" err="1">
                <a:solidFill>
                  <a:srgbClr val="0066CC"/>
                </a:solidFill>
                <a:latin typeface="Times" pitchFamily="2" charset="0"/>
                <a:ea typeface="MS PGothic" pitchFamily="34" charset="-128"/>
              </a:rPr>
              <a:t>cnetcheck</a:t>
            </a:r>
            <a:r>
              <a:rPr lang="en-US" sz="1400" b="1" i="1" dirty="0">
                <a:solidFill>
                  <a:srgbClr val="0066CC"/>
                </a:solidFill>
                <a:latin typeface="Times" pitchFamily="2" charset="0"/>
                <a:ea typeface="MS PGothic" pitchFamily="34" charset="-128"/>
              </a:rPr>
              <a:t> </a:t>
            </a:r>
            <a:r>
              <a:rPr lang="en-US" sz="1400" dirty="0">
                <a:solidFill>
                  <a:srgbClr val="0066CC"/>
                </a:solidFill>
                <a:latin typeface="Times" pitchFamily="2" charset="0"/>
                <a:ea typeface="MS PGothic" pitchFamily="34" charset="-128"/>
              </a:rPr>
              <a:t>creates output files indicating network issues</a:t>
            </a:r>
          </a:p>
          <a:p>
            <a:pPr lvl="1" eaLnBrk="0" fontAlgn="base" hangingPunct="0">
              <a:spcBef>
                <a:spcPct val="0"/>
              </a:spcBef>
              <a:spcAft>
                <a:spcPct val="0"/>
              </a:spcAft>
            </a:pPr>
            <a:r>
              <a:rPr lang="en-US" sz="1400" dirty="0">
                <a:solidFill>
                  <a:srgbClr val="0066CC"/>
                </a:solidFill>
                <a:latin typeface="Times" pitchFamily="2" charset="0"/>
                <a:ea typeface="MS PGothic" pitchFamily="34" charset="-128"/>
              </a:rPr>
              <a:t>-The reported issues need to be addressed before running jigsaw</a:t>
            </a:r>
          </a:p>
          <a:p>
            <a:pPr lvl="1" eaLnBrk="0" fontAlgn="base" hangingPunct="0">
              <a:spcBef>
                <a:spcPct val="0"/>
              </a:spcBef>
              <a:spcAft>
                <a:spcPct val="0"/>
              </a:spcAft>
            </a:pPr>
            <a:r>
              <a:rPr lang="en-US" sz="1400" dirty="0">
                <a:solidFill>
                  <a:srgbClr val="0066CC"/>
                </a:solidFill>
                <a:latin typeface="Times" pitchFamily="2" charset="0"/>
                <a:ea typeface="MS PGothic" pitchFamily="34" charset="-128"/>
              </a:rPr>
              <a:t>-Most common issues</a:t>
            </a:r>
          </a:p>
          <a:p>
            <a:pPr marL="1200150" lvl="2" indent="-285750" eaLnBrk="0" fontAlgn="base" hangingPunct="0">
              <a:spcBef>
                <a:spcPct val="0"/>
              </a:spcBef>
              <a:spcAft>
                <a:spcPct val="0"/>
              </a:spcAft>
              <a:buFont typeface="Arial"/>
              <a:buChar char="•"/>
            </a:pPr>
            <a:r>
              <a:rPr lang="en-US" sz="1400" dirty="0">
                <a:solidFill>
                  <a:srgbClr val="0066CC"/>
                </a:solidFill>
                <a:latin typeface="Times" pitchFamily="2" charset="0"/>
                <a:ea typeface="MS PGothic" pitchFamily="34" charset="-128"/>
              </a:rPr>
              <a:t>Avoid single measures in a point (only one image in a control point)</a:t>
            </a:r>
          </a:p>
          <a:p>
            <a:pPr marL="1657350" lvl="3" indent="-285750" eaLnBrk="0" fontAlgn="base" hangingPunct="0">
              <a:spcBef>
                <a:spcPct val="0"/>
              </a:spcBef>
              <a:spcAft>
                <a:spcPct val="0"/>
              </a:spcAft>
              <a:buFont typeface="Arial"/>
              <a:buChar char="•"/>
            </a:pPr>
            <a:r>
              <a:rPr lang="en-US" sz="1400" dirty="0">
                <a:solidFill>
                  <a:srgbClr val="0066CC"/>
                </a:solidFill>
                <a:latin typeface="Times" pitchFamily="2" charset="0"/>
                <a:ea typeface="MS PGothic" pitchFamily="34" charset="-128"/>
              </a:rPr>
              <a:t>Optimum is more than 3 images/point at varying viewing angles to support convergence</a:t>
            </a:r>
          </a:p>
          <a:p>
            <a:pPr marL="1200150" lvl="2" indent="-285750" eaLnBrk="0" fontAlgn="base" hangingPunct="0">
              <a:spcBef>
                <a:spcPct val="0"/>
              </a:spcBef>
              <a:spcAft>
                <a:spcPct val="0"/>
              </a:spcAft>
              <a:buFont typeface="Arial"/>
              <a:buChar char="•"/>
            </a:pPr>
            <a:r>
              <a:rPr lang="en-US" sz="1400" dirty="0">
                <a:solidFill>
                  <a:srgbClr val="0066CC"/>
                </a:solidFill>
                <a:latin typeface="Times" pitchFamily="2" charset="0"/>
                <a:ea typeface="MS PGothic" pitchFamily="34" charset="-128"/>
              </a:rPr>
              <a:t>Avoid </a:t>
            </a:r>
            <a:r>
              <a:rPr lang="en-US" sz="1400" i="1" dirty="0">
                <a:solidFill>
                  <a:srgbClr val="3366CC"/>
                </a:solidFill>
                <a:latin typeface="Times" pitchFamily="2" charset="0"/>
                <a:ea typeface="MS PGothic" pitchFamily="34" charset="-128"/>
              </a:rPr>
              <a:t>more than </a:t>
            </a:r>
            <a:r>
              <a:rPr lang="en-US" sz="1400" dirty="0">
                <a:solidFill>
                  <a:srgbClr val="0066CC"/>
                </a:solidFill>
                <a:latin typeface="Times" pitchFamily="2" charset="0"/>
                <a:ea typeface="MS PGothic" pitchFamily="34" charset="-128"/>
              </a:rPr>
              <a:t>1 “island”, if all images are tied together then a single island is reported</a:t>
            </a:r>
          </a:p>
          <a:p>
            <a:pPr marL="1200150" lvl="2" indent="-285750" eaLnBrk="0" fontAlgn="base" hangingPunct="0">
              <a:spcBef>
                <a:spcPct val="0"/>
              </a:spcBef>
              <a:spcAft>
                <a:spcPct val="0"/>
              </a:spcAft>
              <a:buFont typeface="Arial"/>
              <a:buChar char="•"/>
            </a:pPr>
            <a:r>
              <a:rPr lang="en-US" sz="1400" dirty="0">
                <a:solidFill>
                  <a:srgbClr val="0066CC"/>
                </a:solidFill>
                <a:latin typeface="Times" pitchFamily="2" charset="0"/>
                <a:ea typeface="MS PGothic" pitchFamily="34" charset="-128"/>
              </a:rPr>
              <a:t>Make sure each image contains greater than 3 or 5 control points</a:t>
            </a:r>
          </a:p>
          <a:p>
            <a:pPr marL="1657350" lvl="3" indent="-285750" eaLnBrk="0" fontAlgn="base" hangingPunct="0">
              <a:spcBef>
                <a:spcPct val="0"/>
              </a:spcBef>
              <a:spcAft>
                <a:spcPct val="0"/>
              </a:spcAft>
              <a:buFont typeface="Arial"/>
              <a:buChar char="•"/>
            </a:pPr>
            <a:r>
              <a:rPr lang="en-US" sz="1400" dirty="0">
                <a:solidFill>
                  <a:srgbClr val="0066CC"/>
                </a:solidFill>
                <a:latin typeface="Times" pitchFamily="2" charset="0"/>
                <a:ea typeface="MS PGothic" pitchFamily="34" charset="-128"/>
              </a:rPr>
              <a:t> Low coverage report (convex hull) indicates the distribution of the points across the image</a:t>
            </a:r>
          </a:p>
        </p:txBody>
      </p:sp>
      <p:sp>
        <p:nvSpPr>
          <p:cNvPr id="46" name="TextBox 45"/>
          <p:cNvSpPr txBox="1"/>
          <p:nvPr/>
        </p:nvSpPr>
        <p:spPr>
          <a:xfrm>
            <a:off x="4038600" y="152400"/>
            <a:ext cx="3505200" cy="338554"/>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3366CC"/>
                </a:solidFill>
                <a:latin typeface="Arial" charset="0"/>
                <a:ea typeface="MS PGothic" pitchFamily="34" charset="-128"/>
              </a:rPr>
              <a:t>Quality Control of a Network</a:t>
            </a:r>
          </a:p>
        </p:txBody>
      </p:sp>
      <p:grpSp>
        <p:nvGrpSpPr>
          <p:cNvPr id="3" name="Group 2"/>
          <p:cNvGrpSpPr/>
          <p:nvPr/>
        </p:nvGrpSpPr>
        <p:grpSpPr>
          <a:xfrm>
            <a:off x="2438400" y="3200400"/>
            <a:ext cx="533400" cy="3429000"/>
            <a:chOff x="1447800" y="3886200"/>
            <a:chExt cx="533400" cy="3429000"/>
          </a:xfrm>
        </p:grpSpPr>
        <p:sp>
          <p:nvSpPr>
            <p:cNvPr id="31" name="Rectangle 30"/>
            <p:cNvSpPr/>
            <p:nvPr/>
          </p:nvSpPr>
          <p:spPr bwMode="auto">
            <a:xfrm>
              <a:off x="1447800" y="3886200"/>
              <a:ext cx="533400" cy="3429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32" name="Plus 31"/>
            <p:cNvSpPr/>
            <p:nvPr/>
          </p:nvSpPr>
          <p:spPr bwMode="auto">
            <a:xfrm>
              <a:off x="1856232" y="38862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33" name="Plus 32"/>
            <p:cNvSpPr/>
            <p:nvPr/>
          </p:nvSpPr>
          <p:spPr bwMode="auto">
            <a:xfrm>
              <a:off x="1856232" y="43434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34" name="Plus 33"/>
            <p:cNvSpPr/>
            <p:nvPr/>
          </p:nvSpPr>
          <p:spPr bwMode="auto">
            <a:xfrm>
              <a:off x="1447800" y="52959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35" name="Plus 34"/>
            <p:cNvSpPr/>
            <p:nvPr/>
          </p:nvSpPr>
          <p:spPr bwMode="auto">
            <a:xfrm>
              <a:off x="1447800" y="4343400"/>
              <a:ext cx="100584"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36" name="Plus 35"/>
            <p:cNvSpPr/>
            <p:nvPr/>
          </p:nvSpPr>
          <p:spPr bwMode="auto">
            <a:xfrm>
              <a:off x="1447800" y="38862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44" name="Plus 43"/>
            <p:cNvSpPr/>
            <p:nvPr/>
          </p:nvSpPr>
          <p:spPr bwMode="auto">
            <a:xfrm>
              <a:off x="1856232" y="53340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45" name="Plus 44"/>
            <p:cNvSpPr/>
            <p:nvPr/>
          </p:nvSpPr>
          <p:spPr bwMode="auto">
            <a:xfrm>
              <a:off x="1447800" y="57531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47" name="Plus 46"/>
            <p:cNvSpPr/>
            <p:nvPr/>
          </p:nvSpPr>
          <p:spPr bwMode="auto">
            <a:xfrm>
              <a:off x="1856232" y="57531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48" name="Plus 47"/>
            <p:cNvSpPr/>
            <p:nvPr/>
          </p:nvSpPr>
          <p:spPr bwMode="auto">
            <a:xfrm>
              <a:off x="1447800" y="62103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1" name="Plus 50"/>
            <p:cNvSpPr/>
            <p:nvPr/>
          </p:nvSpPr>
          <p:spPr bwMode="auto">
            <a:xfrm>
              <a:off x="1856232" y="62103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3" name="Plus 52"/>
            <p:cNvSpPr/>
            <p:nvPr/>
          </p:nvSpPr>
          <p:spPr bwMode="auto">
            <a:xfrm>
              <a:off x="1856232" y="66675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54" name="Plus 53"/>
            <p:cNvSpPr/>
            <p:nvPr/>
          </p:nvSpPr>
          <p:spPr bwMode="auto">
            <a:xfrm>
              <a:off x="1447800" y="72009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0" name="Plus 59"/>
            <p:cNvSpPr/>
            <p:nvPr/>
          </p:nvSpPr>
          <p:spPr bwMode="auto">
            <a:xfrm>
              <a:off x="1856232" y="72009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1" name="Plus 60"/>
            <p:cNvSpPr/>
            <p:nvPr/>
          </p:nvSpPr>
          <p:spPr bwMode="auto">
            <a:xfrm>
              <a:off x="1447800" y="48387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2" name="Plus 61"/>
            <p:cNvSpPr/>
            <p:nvPr/>
          </p:nvSpPr>
          <p:spPr bwMode="auto">
            <a:xfrm>
              <a:off x="1856232" y="48768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63" name="Plus 62"/>
            <p:cNvSpPr/>
            <p:nvPr/>
          </p:nvSpPr>
          <p:spPr bwMode="auto">
            <a:xfrm>
              <a:off x="1447800" y="66675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grpSp>
        <p:nvGrpSpPr>
          <p:cNvPr id="4" name="Group 3"/>
          <p:cNvGrpSpPr/>
          <p:nvPr/>
        </p:nvGrpSpPr>
        <p:grpSpPr>
          <a:xfrm>
            <a:off x="8153400" y="3200400"/>
            <a:ext cx="533400" cy="3429000"/>
            <a:chOff x="7010400" y="3200400"/>
            <a:chExt cx="533400" cy="3429000"/>
          </a:xfrm>
        </p:grpSpPr>
        <p:sp>
          <p:nvSpPr>
            <p:cNvPr id="75" name="Rectangle 74"/>
            <p:cNvSpPr/>
            <p:nvPr/>
          </p:nvSpPr>
          <p:spPr bwMode="auto">
            <a:xfrm>
              <a:off x="7010400" y="3200400"/>
              <a:ext cx="533400" cy="3429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82" name="Plus 81"/>
            <p:cNvSpPr/>
            <p:nvPr/>
          </p:nvSpPr>
          <p:spPr bwMode="auto">
            <a:xfrm>
              <a:off x="7010400" y="3657600"/>
              <a:ext cx="100584"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83" name="Plus 82"/>
            <p:cNvSpPr/>
            <p:nvPr/>
          </p:nvSpPr>
          <p:spPr bwMode="auto">
            <a:xfrm>
              <a:off x="7010400" y="32004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sp>
          <p:nvSpPr>
            <p:cNvPr id="98" name="Plus 97"/>
            <p:cNvSpPr/>
            <p:nvPr/>
          </p:nvSpPr>
          <p:spPr bwMode="auto">
            <a:xfrm>
              <a:off x="7239000" y="4381500"/>
              <a:ext cx="124968" cy="114300"/>
            </a:xfrm>
            <a:prstGeom prst="mathPlus">
              <a:avLst/>
            </a:prstGeom>
            <a:solidFill>
              <a:srgbClr val="AE1B0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a:solidFill>
                  <a:srgbClr val="0066CC"/>
                </a:solidFill>
                <a:latin typeface="Times" pitchFamily="18" charset="0"/>
                <a:ea typeface="MS PGothic" pitchFamily="34" charset="-128"/>
              </a:endParaRPr>
            </a:p>
          </p:txBody>
        </p:sp>
      </p:grpSp>
      <p:sp>
        <p:nvSpPr>
          <p:cNvPr id="103" name="TextBox 102"/>
          <p:cNvSpPr txBox="1"/>
          <p:nvPr/>
        </p:nvSpPr>
        <p:spPr>
          <a:xfrm>
            <a:off x="3733800" y="5029201"/>
            <a:ext cx="3352800" cy="1754327"/>
          </a:xfrm>
          <a:prstGeom prst="rect">
            <a:avLst/>
          </a:prstGeom>
          <a:noFill/>
        </p:spPr>
        <p:txBody>
          <a:bodyPr wrap="square" rtlCol="0">
            <a:spAutoFit/>
          </a:bodyPr>
          <a:lstStyle/>
          <a:p>
            <a:pPr marL="171450" indent="-171450" eaLnBrk="0" fontAlgn="base" hangingPunct="0">
              <a:spcBef>
                <a:spcPct val="0"/>
              </a:spcBef>
              <a:spcAft>
                <a:spcPct val="0"/>
              </a:spcAft>
              <a:buFont typeface="Arial"/>
              <a:buChar char="•"/>
            </a:pPr>
            <a:r>
              <a:rPr lang="en-US" sz="1200" dirty="0">
                <a:solidFill>
                  <a:srgbClr val="0066CC"/>
                </a:solidFill>
                <a:latin typeface="Times" pitchFamily="2" charset="0"/>
                <a:ea typeface="MS PGothic" pitchFamily="34" charset="-128"/>
              </a:rPr>
              <a:t>The point measurement distribution across the area of the image is critical for both frame cameras and line scan cameras.  Think of the measurements as anchor ties.</a:t>
            </a:r>
          </a:p>
          <a:p>
            <a:pPr marL="171450" indent="-171450" eaLnBrk="0" fontAlgn="base" hangingPunct="0">
              <a:spcBef>
                <a:spcPct val="0"/>
              </a:spcBef>
              <a:spcAft>
                <a:spcPct val="0"/>
              </a:spcAft>
              <a:buFont typeface="Arial"/>
              <a:buChar char="•"/>
            </a:pPr>
            <a:r>
              <a:rPr lang="en-US" sz="1200" dirty="0">
                <a:solidFill>
                  <a:srgbClr val="0066CC"/>
                </a:solidFill>
                <a:latin typeface="Times" pitchFamily="2" charset="0"/>
                <a:ea typeface="MS PGothic" pitchFamily="34" charset="-128"/>
              </a:rPr>
              <a:t>In addition, the distribution of the points in the context across the overlapping areas of the images is also important and should be thought of as anchor ties (tacks) through the ‘stack’ of images </a:t>
            </a:r>
          </a:p>
        </p:txBody>
      </p:sp>
    </p:spTree>
    <p:extLst>
      <p:ext uri="{BB962C8B-B14F-4D97-AF65-F5344CB8AC3E}">
        <p14:creationId xmlns:p14="http://schemas.microsoft.com/office/powerpoint/2010/main" val="3136575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02700" y="572297"/>
            <a:ext cx="8989100" cy="5582598"/>
          </a:xfrm>
          <a:prstGeom prst="rect">
            <a:avLst/>
          </a:prstGeom>
          <a:ln>
            <a:solidFill>
              <a:srgbClr val="0070C0"/>
            </a:solidFill>
          </a:ln>
        </p:spPr>
      </p:pic>
      <p:sp>
        <p:nvSpPr>
          <p:cNvPr id="3" name="TextBox 2"/>
          <p:cNvSpPr txBox="1"/>
          <p:nvPr/>
        </p:nvSpPr>
        <p:spPr>
          <a:xfrm>
            <a:off x="3763001" y="18696"/>
            <a:ext cx="4852610" cy="461665"/>
          </a:xfrm>
          <a:prstGeom prst="rect">
            <a:avLst/>
          </a:prstGeom>
          <a:noFill/>
        </p:spPr>
        <p:txBody>
          <a:bodyPr wrap="none" rtlCol="0">
            <a:spAutoFit/>
          </a:bodyPr>
          <a:lstStyle/>
          <a:p>
            <a:pPr eaLnBrk="0" fontAlgn="base" hangingPunct="0">
              <a:spcBef>
                <a:spcPct val="0"/>
              </a:spcBef>
              <a:spcAft>
                <a:spcPct val="0"/>
              </a:spcAft>
            </a:pPr>
            <a:r>
              <a:rPr lang="en-US" sz="2400" dirty="0">
                <a:solidFill>
                  <a:srgbClr val="0066CC"/>
                </a:solidFill>
                <a:latin typeface="Times" pitchFamily="2" charset="0"/>
                <a:ea typeface="MS PGothic" pitchFamily="34" charset="-128"/>
              </a:rPr>
              <a:t>Example of control network “Islands”</a:t>
            </a:r>
          </a:p>
        </p:txBody>
      </p:sp>
      <p:sp>
        <p:nvSpPr>
          <p:cNvPr id="4" name="TextBox 3"/>
          <p:cNvSpPr txBox="1"/>
          <p:nvPr/>
        </p:nvSpPr>
        <p:spPr>
          <a:xfrm>
            <a:off x="4648200" y="1447801"/>
            <a:ext cx="1905000" cy="1200329"/>
          </a:xfrm>
          <a:prstGeom prst="rect">
            <a:avLst/>
          </a:prstGeom>
          <a:noFill/>
        </p:spPr>
        <p:txBody>
          <a:bodyPr wrap="square" rtlCol="0">
            <a:spAutoFit/>
          </a:bodyPr>
          <a:lstStyle/>
          <a:p>
            <a:pPr eaLnBrk="0" fontAlgn="base" hangingPunct="0">
              <a:spcBef>
                <a:spcPct val="0"/>
              </a:spcBef>
              <a:spcAft>
                <a:spcPct val="0"/>
              </a:spcAft>
            </a:pPr>
            <a:r>
              <a:rPr lang="en-US" sz="1600" dirty="0" err="1">
                <a:solidFill>
                  <a:srgbClr val="000000"/>
                </a:solidFill>
                <a:latin typeface="Times" pitchFamily="2" charset="0"/>
                <a:ea typeface="MS PGothic" pitchFamily="34" charset="-128"/>
              </a:rPr>
              <a:t>Qmos</a:t>
            </a:r>
            <a:r>
              <a:rPr lang="en-US" sz="1600" dirty="0">
                <a:solidFill>
                  <a:srgbClr val="000000"/>
                </a:solidFill>
                <a:latin typeface="Times" pitchFamily="2" charset="0"/>
                <a:ea typeface="MS PGothic" pitchFamily="34" charset="-128"/>
              </a:rPr>
              <a:t>: </a:t>
            </a:r>
          </a:p>
          <a:p>
            <a:pPr eaLnBrk="0" fontAlgn="base" hangingPunct="0">
              <a:spcBef>
                <a:spcPct val="0"/>
              </a:spcBef>
              <a:spcAft>
                <a:spcPct val="0"/>
              </a:spcAft>
            </a:pPr>
            <a:r>
              <a:rPr lang="en-US" sz="1400" dirty="0">
                <a:solidFill>
                  <a:srgbClr val="000000"/>
                </a:solidFill>
                <a:latin typeface="Times" pitchFamily="2" charset="0"/>
                <a:ea typeface="MS PGothic" pitchFamily="34" charset="-128"/>
              </a:rPr>
              <a:t>Image footprints with a </a:t>
            </a:r>
            <a:r>
              <a:rPr lang="en-US" sz="1400" u="sng" dirty="0">
                <a:solidFill>
                  <a:srgbClr val="000000"/>
                </a:solidFill>
                <a:latin typeface="Times" pitchFamily="2" charset="0"/>
                <a:ea typeface="MS PGothic" pitchFamily="34" charset="-128"/>
              </a:rPr>
              <a:t>single</a:t>
            </a:r>
            <a:r>
              <a:rPr lang="en-US" sz="1400" dirty="0">
                <a:solidFill>
                  <a:srgbClr val="000000"/>
                </a:solidFill>
                <a:latin typeface="Times" pitchFamily="2" charset="0"/>
                <a:ea typeface="MS PGothic" pitchFamily="34" charset="-128"/>
              </a:rPr>
              <a:t> control network overlaid</a:t>
            </a:r>
          </a:p>
          <a:p>
            <a:pPr eaLnBrk="0" fontAlgn="base" hangingPunct="0">
              <a:spcBef>
                <a:spcPct val="0"/>
              </a:spcBef>
              <a:spcAft>
                <a:spcPct val="0"/>
              </a:spcAft>
            </a:pPr>
            <a:r>
              <a:rPr lang="en-US" sz="1400" dirty="0">
                <a:solidFill>
                  <a:srgbClr val="000000"/>
                </a:solidFill>
                <a:latin typeface="Times" pitchFamily="2" charset="0"/>
                <a:ea typeface="MS PGothic" pitchFamily="34" charset="-128"/>
              </a:rPr>
              <a:t>-disconnected islands</a:t>
            </a:r>
          </a:p>
        </p:txBody>
      </p:sp>
      <p:sp>
        <p:nvSpPr>
          <p:cNvPr id="5" name="TextBox 4"/>
          <p:cNvSpPr txBox="1"/>
          <p:nvPr/>
        </p:nvSpPr>
        <p:spPr>
          <a:xfrm>
            <a:off x="5410201" y="4574545"/>
            <a:ext cx="633507" cy="261610"/>
          </a:xfrm>
          <a:prstGeom prst="rect">
            <a:avLst/>
          </a:prstGeom>
          <a:noFill/>
          <a:ln>
            <a:solidFill>
              <a:srgbClr val="FFC000"/>
            </a:solidFill>
          </a:ln>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Island 1</a:t>
            </a:r>
          </a:p>
        </p:txBody>
      </p:sp>
      <p:cxnSp>
        <p:nvCxnSpPr>
          <p:cNvPr id="8" name="Straight Connector 7"/>
          <p:cNvCxnSpPr/>
          <p:nvPr/>
        </p:nvCxnSpPr>
        <p:spPr bwMode="auto">
          <a:xfrm flipV="1">
            <a:off x="6043708" y="4574546"/>
            <a:ext cx="291199" cy="130805"/>
          </a:xfrm>
          <a:prstGeom prst="line">
            <a:avLst/>
          </a:prstGeom>
          <a:solidFill>
            <a:schemeClr val="accent1"/>
          </a:solidFill>
          <a:ln w="127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TextBox 8"/>
          <p:cNvSpPr txBox="1"/>
          <p:nvPr/>
        </p:nvSpPr>
        <p:spPr>
          <a:xfrm>
            <a:off x="5410201" y="3298194"/>
            <a:ext cx="633507" cy="261610"/>
          </a:xfrm>
          <a:prstGeom prst="rect">
            <a:avLst/>
          </a:prstGeom>
          <a:noFill/>
          <a:ln>
            <a:solidFill>
              <a:schemeClr val="accent1">
                <a:lumMod val="75000"/>
              </a:schemeClr>
            </a:solidFill>
          </a:ln>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Island 2</a:t>
            </a:r>
          </a:p>
        </p:txBody>
      </p:sp>
      <p:cxnSp>
        <p:nvCxnSpPr>
          <p:cNvPr id="10" name="Straight Connector 9"/>
          <p:cNvCxnSpPr/>
          <p:nvPr/>
        </p:nvCxnSpPr>
        <p:spPr bwMode="auto">
          <a:xfrm flipV="1">
            <a:off x="6043708" y="3298195"/>
            <a:ext cx="291199" cy="130805"/>
          </a:xfrm>
          <a:prstGeom prst="line">
            <a:avLst/>
          </a:prstGeom>
          <a:solidFill>
            <a:schemeClr val="accent1"/>
          </a:solidFill>
          <a:ln w="127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TextBox 10"/>
          <p:cNvSpPr txBox="1"/>
          <p:nvPr/>
        </p:nvSpPr>
        <p:spPr>
          <a:xfrm>
            <a:off x="7902400" y="1799725"/>
            <a:ext cx="633507" cy="261610"/>
          </a:xfrm>
          <a:prstGeom prst="rect">
            <a:avLst/>
          </a:prstGeom>
          <a:noFill/>
          <a:ln>
            <a:solidFill>
              <a:srgbClr val="00B0F0"/>
            </a:solidFill>
          </a:ln>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Island 4</a:t>
            </a:r>
          </a:p>
        </p:txBody>
      </p:sp>
      <p:cxnSp>
        <p:nvCxnSpPr>
          <p:cNvPr id="12" name="Straight Connector 11"/>
          <p:cNvCxnSpPr>
            <a:endCxn id="11" idx="1"/>
          </p:cNvCxnSpPr>
          <p:nvPr/>
        </p:nvCxnSpPr>
        <p:spPr bwMode="auto">
          <a:xfrm flipV="1">
            <a:off x="7611201" y="1930530"/>
            <a:ext cx="291199" cy="65404"/>
          </a:xfrm>
          <a:prstGeom prst="line">
            <a:avLst/>
          </a:prstGeom>
          <a:solidFill>
            <a:schemeClr val="accent1"/>
          </a:solidFill>
          <a:ln w="127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TextBox 13"/>
          <p:cNvSpPr txBox="1"/>
          <p:nvPr/>
        </p:nvSpPr>
        <p:spPr>
          <a:xfrm>
            <a:off x="8692250" y="3405512"/>
            <a:ext cx="633507" cy="261610"/>
          </a:xfrm>
          <a:prstGeom prst="rect">
            <a:avLst/>
          </a:prstGeom>
          <a:noFill/>
          <a:ln>
            <a:solidFill>
              <a:srgbClr val="FF9999"/>
            </a:solidFill>
          </a:ln>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Island 3</a:t>
            </a:r>
          </a:p>
        </p:txBody>
      </p:sp>
      <p:cxnSp>
        <p:nvCxnSpPr>
          <p:cNvPr id="15" name="Straight Connector 14"/>
          <p:cNvCxnSpPr>
            <a:endCxn id="14" idx="1"/>
          </p:cNvCxnSpPr>
          <p:nvPr/>
        </p:nvCxnSpPr>
        <p:spPr bwMode="auto">
          <a:xfrm flipV="1">
            <a:off x="8382001" y="3536317"/>
            <a:ext cx="310249" cy="130806"/>
          </a:xfrm>
          <a:prstGeom prst="line">
            <a:avLst/>
          </a:prstGeom>
          <a:solidFill>
            <a:schemeClr val="accent1"/>
          </a:solidFill>
          <a:ln w="12700" cap="flat" cmpd="sng" algn="ctr">
            <a:solidFill>
              <a:srgbClr val="FF9999"/>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TextBox 16"/>
          <p:cNvSpPr txBox="1"/>
          <p:nvPr/>
        </p:nvSpPr>
        <p:spPr>
          <a:xfrm>
            <a:off x="1602701" y="6154895"/>
            <a:ext cx="8533105" cy="600164"/>
          </a:xfrm>
          <a:prstGeom prst="rect">
            <a:avLst/>
          </a:prstGeom>
          <a:noFill/>
        </p:spPr>
        <p:txBody>
          <a:bodyPr wrap="none" rtlCol="0">
            <a:spAutoFit/>
          </a:bodyPr>
          <a:lstStyle/>
          <a:p>
            <a:pPr eaLnBrk="0" fontAlgn="base" hangingPunct="0">
              <a:spcBef>
                <a:spcPct val="0"/>
              </a:spcBef>
              <a:spcAft>
                <a:spcPct val="0"/>
              </a:spcAft>
            </a:pPr>
            <a:r>
              <a:rPr lang="en-US" sz="1100" dirty="0">
                <a:solidFill>
                  <a:srgbClr val="000000"/>
                </a:solidFill>
                <a:latin typeface="Times" pitchFamily="2" charset="0"/>
                <a:ea typeface="MS PGothic" pitchFamily="34" charset="-128"/>
              </a:rPr>
              <a:t>The </a:t>
            </a:r>
            <a:r>
              <a:rPr lang="en-US" sz="1100" b="1" dirty="0">
                <a:solidFill>
                  <a:srgbClr val="0066CC"/>
                </a:solidFill>
                <a:latin typeface="Times" pitchFamily="2" charset="0"/>
                <a:ea typeface="MS PGothic" pitchFamily="34" charset="-128"/>
              </a:rPr>
              <a:t>blue “+” </a:t>
            </a:r>
            <a:r>
              <a:rPr lang="en-US" sz="1100" dirty="0">
                <a:solidFill>
                  <a:srgbClr val="000000"/>
                </a:solidFill>
                <a:latin typeface="Times" pitchFamily="2" charset="0"/>
                <a:ea typeface="MS PGothic" pitchFamily="34" charset="-128"/>
              </a:rPr>
              <a:t>marks above are the control points overlaid on top of the image footprints by latitude and longitude position.</a:t>
            </a:r>
          </a:p>
          <a:p>
            <a:pPr eaLnBrk="0" fontAlgn="base" hangingPunct="0">
              <a:spcBef>
                <a:spcPct val="0"/>
              </a:spcBef>
              <a:spcAft>
                <a:spcPct val="0"/>
              </a:spcAft>
            </a:pPr>
            <a:r>
              <a:rPr lang="en-US" sz="1100" dirty="0">
                <a:solidFill>
                  <a:srgbClr val="000000"/>
                </a:solidFill>
                <a:latin typeface="Times" pitchFamily="2" charset="0"/>
                <a:ea typeface="MS PGothic" pitchFamily="34" charset="-128"/>
              </a:rPr>
              <a:t>This is a single control net file and simply demonstrates what are considered islands where the images do not overlap. </a:t>
            </a:r>
          </a:p>
          <a:p>
            <a:pPr eaLnBrk="0" fontAlgn="base" hangingPunct="0">
              <a:spcBef>
                <a:spcPct val="0"/>
              </a:spcBef>
              <a:spcAft>
                <a:spcPct val="0"/>
              </a:spcAft>
            </a:pPr>
            <a:r>
              <a:rPr lang="en-US" sz="1100" dirty="0">
                <a:solidFill>
                  <a:srgbClr val="000000"/>
                </a:solidFill>
                <a:latin typeface="Times" pitchFamily="2" charset="0"/>
                <a:ea typeface="MS PGothic" pitchFamily="34" charset="-128"/>
              </a:rPr>
              <a:t>Also, even though the images in Island1 overlap slightly with the images in Island2, </a:t>
            </a:r>
            <a:r>
              <a:rPr lang="en-US" sz="1100" dirty="0" err="1">
                <a:solidFill>
                  <a:srgbClr val="000000"/>
                </a:solidFill>
                <a:latin typeface="Times" pitchFamily="2" charset="0"/>
                <a:ea typeface="MS PGothic" pitchFamily="34" charset="-128"/>
              </a:rPr>
              <a:t>qmos</a:t>
            </a:r>
            <a:r>
              <a:rPr lang="en-US" sz="1100" dirty="0">
                <a:solidFill>
                  <a:srgbClr val="000000"/>
                </a:solidFill>
                <a:latin typeface="Times" pitchFamily="2" charset="0"/>
                <a:ea typeface="MS PGothic" pitchFamily="34" charset="-128"/>
              </a:rPr>
              <a:t> has indicated that these images do not share a control point</a:t>
            </a:r>
          </a:p>
        </p:txBody>
      </p:sp>
    </p:spTree>
    <p:extLst>
      <p:ext uri="{BB962C8B-B14F-4D97-AF65-F5344CB8AC3E}">
        <p14:creationId xmlns:p14="http://schemas.microsoft.com/office/powerpoint/2010/main" val="3115570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43FC6-A0AE-AF4A-9148-71762A6993C0}"/>
              </a:ext>
            </a:extLst>
          </p:cNvPr>
          <p:cNvSpPr txBox="1"/>
          <p:nvPr/>
        </p:nvSpPr>
        <p:spPr>
          <a:xfrm>
            <a:off x="0" y="0"/>
            <a:ext cx="12192000" cy="6647974"/>
          </a:xfrm>
          <a:prstGeom prst="rect">
            <a:avLst/>
          </a:prstGeom>
          <a:noFill/>
        </p:spPr>
        <p:txBody>
          <a:bodyPr wrap="square" rtlCol="0">
            <a:spAutoFit/>
          </a:bodyPr>
          <a:lstStyle/>
          <a:p>
            <a:r>
              <a:rPr lang="en-US" sz="4000" dirty="0"/>
              <a:t>Uncontrolled Mosaic Example - Preparation</a:t>
            </a:r>
          </a:p>
          <a:p>
            <a:r>
              <a:rPr lang="en-US" dirty="0"/>
              <a:t>Use the directory </a:t>
            </a:r>
            <a:r>
              <a:rPr lang="en-US" dirty="0" err="1">
                <a:latin typeface="Courier New" panose="02070309020205020404" pitchFamily="49" charset="0"/>
                <a:cs typeface="Courier New" panose="02070309020205020404" pitchFamily="49" charset="0"/>
              </a:rPr>
              <a:t>MDIS_example</a:t>
            </a:r>
            <a:endParaRPr lang="en-US" dirty="0">
              <a:latin typeface="Courier New" panose="02070309020205020404" pitchFamily="49" charset="0"/>
              <a:cs typeface="Courier New" panose="02070309020205020404" pitchFamily="49" charset="0"/>
            </a:endParaRPr>
          </a:p>
          <a:p>
            <a:endParaRPr lang="en-US" dirty="0"/>
          </a:p>
          <a:p>
            <a:r>
              <a:rPr lang="en-US" b="1" dirty="0">
                <a:cs typeface="Courier New" panose="02070309020205020404" pitchFamily="49" charset="0"/>
              </a:rPr>
              <a:t>Demo: using lists in ISIS programs</a:t>
            </a:r>
          </a:p>
          <a:p>
            <a:endParaRPr lang="en-US" dirty="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b="1" dirty="0">
                <a:cs typeface="Courier New" panose="02070309020205020404" pitchFamily="49" charset="0"/>
              </a:rPr>
              <a:t>Create Level 1 products</a:t>
            </a:r>
          </a:p>
          <a:p>
            <a:endParaRPr lang="en-US"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b="1" dirty="0">
              <a:cs typeface="Courier New" panose="02070309020205020404" pitchFamily="49" charset="0"/>
            </a:endParaRPr>
          </a:p>
          <a:p>
            <a:r>
              <a:rPr lang="en-US" b="1" dirty="0">
                <a:cs typeface="Courier New" panose="02070309020205020404" pitchFamily="49" charset="0"/>
              </a:rPr>
              <a:t>Inspect with </a:t>
            </a:r>
            <a:r>
              <a:rPr lang="en-US" dirty="0" err="1">
                <a:latin typeface="Courier New" panose="02070309020205020404" pitchFamily="49" charset="0"/>
                <a:cs typeface="Courier New" panose="02070309020205020404" pitchFamily="49" charset="0"/>
              </a:rPr>
              <a:t>qmos</a:t>
            </a:r>
            <a:r>
              <a:rPr lang="en-US" dirty="0">
                <a:latin typeface="Courier New" panose="02070309020205020404" pitchFamily="49" charset="0"/>
                <a:cs typeface="Courier New" panose="02070309020205020404" pitchFamily="49" charset="0"/>
              </a:rPr>
              <a:t> &amp; </a:t>
            </a:r>
            <a:r>
              <a:rPr lang="en-US" dirty="0" err="1">
                <a:latin typeface="Courier New" panose="02070309020205020404" pitchFamily="49" charset="0"/>
                <a:cs typeface="Courier New" panose="02070309020205020404" pitchFamily="49" charset="0"/>
              </a:rPr>
              <a:t>qview</a:t>
            </a:r>
            <a:endParaRPr lang="en-US"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qview</a:t>
            </a:r>
            <a:r>
              <a:rPr lang="en-US" sz="1400" dirty="0">
                <a:latin typeface="Courier New" panose="02070309020205020404" pitchFamily="49" charset="0"/>
                <a:cs typeface="Courier New" panose="02070309020205020404" pitchFamily="49" charset="0"/>
              </a:rPr>
              <a:t> lev1.lis</a:t>
            </a:r>
          </a:p>
          <a:p>
            <a:r>
              <a:rPr lang="en-US" sz="1400" dirty="0" err="1">
                <a:latin typeface="Courier New" panose="02070309020205020404" pitchFamily="49" charset="0"/>
                <a:cs typeface="Courier New" panose="02070309020205020404" pitchFamily="49" charset="0"/>
              </a:rPr>
              <a:t>qmos</a:t>
            </a:r>
            <a:r>
              <a:rPr lang="en-US" sz="1400" dirty="0">
                <a:latin typeface="Courier New" panose="02070309020205020404" pitchFamily="49" charset="0"/>
                <a:cs typeface="Courier New" panose="02070309020205020404" pitchFamily="49" charset="0"/>
              </a:rPr>
              <a:t> lev1.lis</a:t>
            </a:r>
          </a:p>
        </p:txBody>
      </p:sp>
      <p:sp>
        <p:nvSpPr>
          <p:cNvPr id="2" name="Google Shape;177;p12">
            <a:extLst>
              <a:ext uri="{FF2B5EF4-FFF2-40B4-BE49-F238E27FC236}">
                <a16:creationId xmlns:a16="http://schemas.microsoft.com/office/drawing/2014/main" id="{D2992881-2A03-203C-578D-670C55F245D7}"/>
              </a:ext>
            </a:extLst>
          </p:cNvPr>
          <p:cNvSpPr txBox="1"/>
          <p:nvPr/>
        </p:nvSpPr>
        <p:spPr>
          <a:xfrm>
            <a:off x="0" y="1674714"/>
            <a:ext cx="12192000" cy="1754286"/>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Prepare Directories </a:t>
            </a: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ls EDR/*.IMG | cut -d"/" -f2 | cut -d"." -f1 &gt;! </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mkdir</a:t>
            </a:r>
            <a:r>
              <a:rPr lang="en-US" sz="1200" dirty="0">
                <a:latin typeface="Courier New" panose="02070309020205020404" pitchFamily="49" charset="0"/>
                <a:cs typeface="Courier New" panose="02070309020205020404" pitchFamily="49" charset="0"/>
              </a:rPr>
              <a:t> Lev0</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mkdir</a:t>
            </a:r>
            <a:r>
              <a:rPr lang="en-US" sz="1200" dirty="0">
                <a:latin typeface="Courier New" panose="02070309020205020404" pitchFamily="49" charset="0"/>
                <a:cs typeface="Courier New" panose="02070309020205020404" pitchFamily="49" charset="0"/>
              </a:rPr>
              <a:t> Lev1</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mkdir</a:t>
            </a:r>
            <a:r>
              <a:rPr lang="en-US" sz="1200" dirty="0">
                <a:latin typeface="Courier New" panose="02070309020205020404" pitchFamily="49" charset="0"/>
                <a:cs typeface="Courier New" panose="02070309020205020404" pitchFamily="49" charset="0"/>
              </a:rPr>
              <a:t> Lev2</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Create level 0 cubes and add spice data to them</a:t>
            </a: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mdis2isis from=EDR/\$1.IMG to=Lev0/\$1.lev0.cub -batch=</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spiceinit</a:t>
            </a:r>
            <a:r>
              <a:rPr lang="en-US" sz="1200" dirty="0">
                <a:latin typeface="Courier New" panose="02070309020205020404" pitchFamily="49" charset="0"/>
                <a:cs typeface="Courier New" panose="02070309020205020404" pitchFamily="49" charset="0"/>
              </a:rPr>
              <a:t> from=Lev0/\$1.lev0.cub -batch=</a:t>
            </a:r>
            <a:r>
              <a:rPr lang="en-US" sz="1200" dirty="0" err="1">
                <a:latin typeface="Courier New" panose="02070309020205020404" pitchFamily="49" charset="0"/>
                <a:cs typeface="Courier New" panose="02070309020205020404" pitchFamily="49" charset="0"/>
              </a:rPr>
              <a:t>names.lis</a:t>
            </a:r>
            <a:r>
              <a:rPr lang="en-US" sz="1200" dirty="0">
                <a:latin typeface="Courier New" panose="02070309020205020404" pitchFamily="49" charset="0"/>
                <a:cs typeface="Courier New" panose="02070309020205020404" pitchFamily="49" charset="0"/>
              </a:rPr>
              <a:t> web=yes </a:t>
            </a:r>
            <a:r>
              <a:rPr lang="en-US" sz="1200" dirty="0" err="1">
                <a:latin typeface="Courier New" panose="02070309020205020404" pitchFamily="49" charset="0"/>
                <a:cs typeface="Courier New" panose="02070309020205020404" pitchFamily="49" charset="0"/>
              </a:rPr>
              <a:t>url</a:t>
            </a:r>
            <a:r>
              <a:rPr lang="en-US" sz="1200" dirty="0">
                <a:latin typeface="Courier New" panose="02070309020205020404" pitchFamily="49" charset="0"/>
                <a:cs typeface="Courier New" panose="02070309020205020404" pitchFamily="49" charset="0"/>
              </a:rPr>
              <a:t>=https://</a:t>
            </a:r>
            <a:r>
              <a:rPr lang="en-US" sz="1200" dirty="0" err="1">
                <a:latin typeface="Courier New" panose="02070309020205020404" pitchFamily="49" charset="0"/>
                <a:cs typeface="Courier New" panose="02070309020205020404" pitchFamily="49" charset="0"/>
              </a:rPr>
              <a:t>astrogeology.usgs.gov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apis</a:t>
            </a:r>
            <a:r>
              <a:rPr lang="en-US" sz="1200" dirty="0">
                <a:latin typeface="Courier New" panose="02070309020205020404" pitchFamily="49" charset="0"/>
                <a:cs typeface="Courier New" panose="02070309020205020404" pitchFamily="49" charset="0"/>
              </a:rPr>
              <a:t>/ale/v0.9.1/</a:t>
            </a:r>
            <a:r>
              <a:rPr lang="en-US" sz="1200" dirty="0" err="1">
                <a:latin typeface="Courier New" panose="02070309020205020404" pitchFamily="49" charset="0"/>
                <a:cs typeface="Courier New" panose="02070309020205020404" pitchFamily="49" charset="0"/>
              </a:rPr>
              <a:t>spiceserver</a:t>
            </a:r>
            <a:r>
              <a:rPr lang="en-US" sz="1200" dirty="0">
                <a:latin typeface="Courier New" panose="02070309020205020404" pitchFamily="49" charset="0"/>
                <a:cs typeface="Courier New" panose="02070309020205020404" pitchFamily="49" charset="0"/>
              </a:rPr>
              <a:t>/</a:t>
            </a:r>
          </a:p>
        </p:txBody>
      </p:sp>
      <p:sp>
        <p:nvSpPr>
          <p:cNvPr id="4" name="Google Shape;177;p12">
            <a:extLst>
              <a:ext uri="{FF2B5EF4-FFF2-40B4-BE49-F238E27FC236}">
                <a16:creationId xmlns:a16="http://schemas.microsoft.com/office/drawing/2014/main" id="{AD80FA48-3ECC-556E-AFD4-235474070F4D}"/>
              </a:ext>
            </a:extLst>
          </p:cNvPr>
          <p:cNvSpPr txBox="1"/>
          <p:nvPr/>
        </p:nvSpPr>
        <p:spPr>
          <a:xfrm>
            <a:off x="0" y="4167664"/>
            <a:ext cx="12192000" cy="1015622"/>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Calibrate images and add footprint info</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mdiscal</a:t>
            </a:r>
            <a:r>
              <a:rPr lang="en-US" sz="1200" dirty="0">
                <a:latin typeface="Courier New" panose="02070309020205020404" pitchFamily="49" charset="0"/>
                <a:cs typeface="Courier New" panose="02070309020205020404" pitchFamily="49" charset="0"/>
              </a:rPr>
              <a:t> from=Lev0/\$1.lev0.cub to=Lev1/\$1.lev1.cub -batch=</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camstats</a:t>
            </a:r>
            <a:r>
              <a:rPr lang="en-US" sz="1200" dirty="0">
                <a:latin typeface="Courier New" panose="02070309020205020404" pitchFamily="49" charset="0"/>
                <a:cs typeface="Courier New" panose="02070309020205020404" pitchFamily="49" charset="0"/>
              </a:rPr>
              <a:t> from=Lev1/\$1.lev1.cub attach=true </a:t>
            </a:r>
            <a:r>
              <a:rPr lang="en-US" sz="1200" dirty="0" err="1">
                <a:latin typeface="Courier New" panose="02070309020205020404" pitchFamily="49" charset="0"/>
                <a:cs typeface="Courier New" panose="02070309020205020404" pitchFamily="49" charset="0"/>
              </a:rPr>
              <a:t>linc</a:t>
            </a:r>
            <a:r>
              <a:rPr lang="en-US" sz="1200" dirty="0">
                <a:latin typeface="Courier New" panose="02070309020205020404" pitchFamily="49" charset="0"/>
                <a:cs typeface="Courier New" panose="02070309020205020404" pitchFamily="49" charset="0"/>
              </a:rPr>
              <a:t>=10 </a:t>
            </a:r>
            <a:r>
              <a:rPr lang="en-US" sz="1200" dirty="0" err="1">
                <a:latin typeface="Courier New" panose="02070309020205020404" pitchFamily="49" charset="0"/>
                <a:cs typeface="Courier New" panose="02070309020205020404" pitchFamily="49" charset="0"/>
              </a:rPr>
              <a:t>sinc</a:t>
            </a:r>
            <a:r>
              <a:rPr lang="en-US" sz="1200" dirty="0">
                <a:latin typeface="Courier New" panose="02070309020205020404" pitchFamily="49" charset="0"/>
                <a:cs typeface="Courier New" panose="02070309020205020404" pitchFamily="49" charset="0"/>
              </a:rPr>
              <a:t>=10 -batch=</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footprintinit</a:t>
            </a:r>
            <a:r>
              <a:rPr lang="en-US" sz="1200" dirty="0">
                <a:latin typeface="Courier New" panose="02070309020205020404" pitchFamily="49" charset="0"/>
                <a:cs typeface="Courier New" panose="02070309020205020404" pitchFamily="49" charset="0"/>
              </a:rPr>
              <a:t> from=Lev1/\$1.lev1.cub  </a:t>
            </a:r>
            <a:r>
              <a:rPr lang="en-US" sz="1200" dirty="0" err="1">
                <a:latin typeface="Courier New" panose="02070309020205020404" pitchFamily="49" charset="0"/>
                <a:cs typeface="Courier New" panose="02070309020205020404" pitchFamily="49" charset="0"/>
              </a:rPr>
              <a:t>linc</a:t>
            </a:r>
            <a:r>
              <a:rPr lang="en-US" sz="1200" dirty="0">
                <a:latin typeface="Courier New" panose="02070309020205020404" pitchFamily="49" charset="0"/>
                <a:cs typeface="Courier New" panose="02070309020205020404" pitchFamily="49" charset="0"/>
              </a:rPr>
              <a:t>=10 </a:t>
            </a:r>
            <a:r>
              <a:rPr lang="en-US" sz="1200" dirty="0" err="1">
                <a:latin typeface="Courier New" panose="02070309020205020404" pitchFamily="49" charset="0"/>
                <a:cs typeface="Courier New" panose="02070309020205020404" pitchFamily="49" charset="0"/>
              </a:rPr>
              <a:t>sinc</a:t>
            </a:r>
            <a:r>
              <a:rPr lang="en-US" sz="1200" dirty="0">
                <a:latin typeface="Courier New" panose="02070309020205020404" pitchFamily="49" charset="0"/>
                <a:cs typeface="Courier New" panose="02070309020205020404" pitchFamily="49" charset="0"/>
              </a:rPr>
              <a:t>=10 </a:t>
            </a:r>
            <a:r>
              <a:rPr lang="en-US" sz="1200" dirty="0" err="1">
                <a:latin typeface="Courier New" panose="02070309020205020404" pitchFamily="49" charset="0"/>
                <a:cs typeface="Courier New" panose="02070309020205020404" pitchFamily="49" charset="0"/>
              </a:rPr>
              <a:t>maxemission</a:t>
            </a:r>
            <a:r>
              <a:rPr lang="en-US" sz="1200" dirty="0">
                <a:latin typeface="Courier New" panose="02070309020205020404" pitchFamily="49" charset="0"/>
                <a:cs typeface="Courier New" panose="02070309020205020404" pitchFamily="49" charset="0"/>
              </a:rPr>
              <a:t>=89 </a:t>
            </a:r>
            <a:r>
              <a:rPr lang="en-US" sz="1200" dirty="0" err="1">
                <a:latin typeface="Courier New" panose="02070309020205020404" pitchFamily="49" charset="0"/>
                <a:cs typeface="Courier New" panose="02070309020205020404" pitchFamily="49" charset="0"/>
              </a:rPr>
              <a:t>maxincidence</a:t>
            </a:r>
            <a:r>
              <a:rPr lang="en-US" sz="1200" dirty="0">
                <a:latin typeface="Courier New" panose="02070309020205020404" pitchFamily="49" charset="0"/>
                <a:cs typeface="Courier New" panose="02070309020205020404" pitchFamily="49" charset="0"/>
              </a:rPr>
              <a:t>=89 </a:t>
            </a:r>
            <a:r>
              <a:rPr lang="en-US" sz="1200" dirty="0" err="1">
                <a:latin typeface="Courier New" panose="02070309020205020404" pitchFamily="49" charset="0"/>
                <a:cs typeface="Courier New" panose="02070309020205020404" pitchFamily="49" charset="0"/>
              </a:rPr>
              <a:t>increaseprecision</a:t>
            </a:r>
            <a:r>
              <a:rPr lang="en-US" sz="1200" dirty="0">
                <a:latin typeface="Courier New" panose="02070309020205020404" pitchFamily="49" charset="0"/>
                <a:cs typeface="Courier New" panose="02070309020205020404" pitchFamily="49" charset="0"/>
              </a:rPr>
              <a:t>=true -batch=</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ls Lev1/*.cub &gt;! lev1.lis</a:t>
            </a:r>
          </a:p>
        </p:txBody>
      </p:sp>
    </p:spTree>
    <p:extLst>
      <p:ext uri="{BB962C8B-B14F-4D97-AF65-F5344CB8AC3E}">
        <p14:creationId xmlns:p14="http://schemas.microsoft.com/office/powerpoint/2010/main" val="342370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18"/>
          <p:cNvSpPr txBox="1">
            <a:spLocks noChangeArrowheads="1"/>
          </p:cNvSpPr>
          <p:nvPr/>
        </p:nvSpPr>
        <p:spPr bwMode="auto">
          <a:xfrm>
            <a:off x="1752600" y="76200"/>
            <a:ext cx="8686800" cy="687880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pPr algn="ctr" eaLnBrk="0" fontAlgn="base" hangingPunct="0">
              <a:spcBef>
                <a:spcPct val="0"/>
              </a:spcBef>
              <a:spcAft>
                <a:spcPct val="0"/>
              </a:spcAft>
            </a:pPr>
            <a:r>
              <a:rPr lang="en-US" altLang="en-US" sz="1000" b="1" dirty="0">
                <a:solidFill>
                  <a:srgbClr val="000000"/>
                </a:solidFill>
                <a:latin typeface="Arial Narrow" panose="020B0606020202030204" pitchFamily="34" charset="0"/>
              </a:rPr>
              <a:t>Control Network Terminology (</a:t>
            </a:r>
            <a:r>
              <a:rPr lang="en-US" altLang="en-US" sz="1000" b="1" i="1" dirty="0">
                <a:solidFill>
                  <a:srgbClr val="000000"/>
                </a:solidFill>
                <a:latin typeface="Arial Narrow" panose="020B0606020202030204" pitchFamily="34" charset="0"/>
              </a:rPr>
              <a:t>very, very brief for now</a:t>
            </a:r>
            <a:r>
              <a:rPr lang="en-US" altLang="en-US" sz="1000" b="1" dirty="0">
                <a:solidFill>
                  <a:srgbClr val="000000"/>
                </a:solidFill>
                <a:latin typeface="Arial Narrow" panose="020B0606020202030204" pitchFamily="34" charset="0"/>
              </a:rPr>
              <a:t>)</a:t>
            </a:r>
          </a:p>
          <a:p>
            <a:pPr eaLnBrk="0" fontAlgn="base" hangingPunct="0">
              <a:spcBef>
                <a:spcPct val="0"/>
              </a:spcBef>
              <a:spcAft>
                <a:spcPct val="0"/>
              </a:spcAft>
            </a:pPr>
            <a:r>
              <a:rPr lang="en-US" altLang="ja-JP" sz="1050" b="1" u="sng" dirty="0">
                <a:solidFill>
                  <a:srgbClr val="000000"/>
                </a:solidFill>
                <a:latin typeface="Arial Narrow" panose="020B0606020202030204" pitchFamily="34" charset="0"/>
              </a:rPr>
              <a:t>Control Point Type </a:t>
            </a:r>
            <a:endParaRPr lang="en-US" altLang="ja-JP" sz="1050" u="sng"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Free (no constraints) – also referred to as “tie-points”</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Constrained (weighted to a ‘ground’)  - also referred to as “ground-points”</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Fixed (highest constraint possible to ‘ground’) - also referred to as “ground-points”</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a:t>
            </a:r>
            <a:r>
              <a:rPr lang="en-US" altLang="ja-JP" sz="1000" b="1" dirty="0" err="1">
                <a:solidFill>
                  <a:srgbClr val="000000"/>
                </a:solidFill>
                <a:latin typeface="Arial Narrow" panose="020B0606020202030204" pitchFamily="34" charset="0"/>
              </a:rPr>
              <a:t>Apriori</a:t>
            </a:r>
            <a:r>
              <a:rPr lang="en-US" altLang="ja-JP" sz="1000" b="1" dirty="0">
                <a:solidFill>
                  <a:srgbClr val="000000"/>
                </a:solidFill>
                <a:latin typeface="Arial Narrow" panose="020B0606020202030204" pitchFamily="34" charset="0"/>
              </a:rPr>
              <a:t> Latitude, Longitude, Radius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The location of the control point; a priori based on original SPICE</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Computed by the first measure in the control point, or an average, or set when measured to a Ground reference (type=constrained or fixed)</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a:t>
            </a:r>
            <a:r>
              <a:rPr lang="en-US" altLang="ja-JP" sz="1000" b="1" dirty="0" err="1">
                <a:solidFill>
                  <a:srgbClr val="000000"/>
                </a:solidFill>
                <a:latin typeface="Arial Narrow" panose="020B0606020202030204" pitchFamily="34" charset="0"/>
              </a:rPr>
              <a:t>Apriori</a:t>
            </a:r>
            <a:r>
              <a:rPr lang="en-US" altLang="ja-JP" sz="1000" b="1" dirty="0">
                <a:solidFill>
                  <a:srgbClr val="000000"/>
                </a:solidFill>
                <a:latin typeface="Arial Narrow" panose="020B0606020202030204" pitchFamily="34" charset="0"/>
              </a:rPr>
              <a:t> Latitude, Longitude, Radius </a:t>
            </a:r>
            <a:r>
              <a:rPr lang="en-US" altLang="ja-JP" sz="1000" b="1" dirty="0" err="1">
                <a:solidFill>
                  <a:srgbClr val="000000"/>
                </a:solidFill>
                <a:latin typeface="Arial Narrow" panose="020B0606020202030204" pitchFamily="34" charset="0"/>
              </a:rPr>
              <a:t>Sigmas</a:t>
            </a:r>
            <a:r>
              <a:rPr lang="en-US" altLang="ja-JP" sz="1000" b="1" dirty="0">
                <a:solidFill>
                  <a:srgbClr val="000000"/>
                </a:solidFill>
                <a:latin typeface="Arial Narrow" panose="020B0606020202030204" pitchFamily="34" charset="0"/>
              </a:rPr>
              <a:t>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Parameters for weighing/constraining the location of the control point with type </a:t>
            </a:r>
            <a:r>
              <a:rPr lang="en-US" altLang="ja-JP" sz="1000" dirty="0" err="1">
                <a:solidFill>
                  <a:srgbClr val="000000"/>
                </a:solidFill>
                <a:latin typeface="Arial Narrow" panose="020B0606020202030204" pitchFamily="34" charset="0"/>
              </a:rPr>
              <a:t>Contrained</a:t>
            </a:r>
            <a:r>
              <a:rPr lang="en-US" altLang="ja-JP" sz="1000" dirty="0">
                <a:solidFill>
                  <a:srgbClr val="000000"/>
                </a:solidFill>
                <a:latin typeface="Arial Narrow" panose="020B0606020202030204" pitchFamily="34" charset="0"/>
              </a:rPr>
              <a:t> of or Fixed (set in </a:t>
            </a:r>
            <a:r>
              <a:rPr lang="en-US" altLang="ja-JP" sz="1000" dirty="0" err="1">
                <a:solidFill>
                  <a:srgbClr val="000000"/>
                </a:solidFill>
                <a:latin typeface="Arial Narrow" panose="020B0606020202030204" pitchFamily="34" charset="0"/>
              </a:rPr>
              <a:t>qnet</a:t>
            </a:r>
            <a:r>
              <a:rPr lang="en-US" altLang="ja-JP" sz="1000" dirty="0">
                <a:solidFill>
                  <a:srgbClr val="000000"/>
                </a:solidFill>
                <a:latin typeface="Arial Narrow" panose="020B0606020202030204" pitchFamily="34" charset="0"/>
              </a:rPr>
              <a:t> or </a:t>
            </a:r>
            <a:r>
              <a:rPr lang="en-US" altLang="ja-JP" sz="1000" dirty="0" err="1">
                <a:solidFill>
                  <a:srgbClr val="000000"/>
                </a:solidFill>
                <a:latin typeface="Arial Narrow" panose="020B0606020202030204" pitchFamily="34" charset="0"/>
              </a:rPr>
              <a:t>cneteditor</a:t>
            </a:r>
            <a:r>
              <a:rPr lang="en-US" altLang="ja-JP" sz="1000" dirty="0">
                <a:solidFill>
                  <a:srgbClr val="000000"/>
                </a:solidFill>
                <a:latin typeface="Arial Narrow" panose="020B0606020202030204" pitchFamily="34" charset="0"/>
              </a:rPr>
              <a:t>)</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Adjusted Latitude, Longitude, Radius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The converged location of the control point after jigsaw</a:t>
            </a: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Ignore</a:t>
            </a:r>
            <a:r>
              <a:rPr lang="en-US" altLang="ja-JP" sz="1000" dirty="0">
                <a:solidFill>
                  <a:srgbClr val="000000"/>
                </a:solidFill>
                <a:latin typeface="Arial Narrow" panose="020B0606020202030204" pitchFamily="34" charset="0"/>
              </a:rPr>
              <a:t> = True/False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If True, the control point and all measures are ignored by </a:t>
            </a:r>
            <a:r>
              <a:rPr lang="en-US" altLang="ja-JP" sz="1000" dirty="0" err="1">
                <a:solidFill>
                  <a:srgbClr val="000000"/>
                </a:solidFill>
                <a:latin typeface="Arial Narrow" panose="020B0606020202030204" pitchFamily="34" charset="0"/>
              </a:rPr>
              <a:t>pointreg</a:t>
            </a:r>
            <a:r>
              <a:rPr lang="en-US" altLang="ja-JP" sz="1000" dirty="0">
                <a:solidFill>
                  <a:srgbClr val="000000"/>
                </a:solidFill>
                <a:latin typeface="Arial Narrow" panose="020B0606020202030204" pitchFamily="34" charset="0"/>
              </a:rPr>
              <a:t> (optional)  and  jigsaw; </a:t>
            </a:r>
            <a:r>
              <a:rPr lang="en-US" altLang="ja-JP" sz="1000" dirty="0" err="1">
                <a:solidFill>
                  <a:srgbClr val="000000"/>
                </a:solidFill>
                <a:latin typeface="Arial Narrow" panose="020B0606020202030204" pitchFamily="34" charset="0"/>
              </a:rPr>
              <a:t>cnetedit</a:t>
            </a:r>
            <a:r>
              <a:rPr lang="en-US" altLang="ja-JP" sz="1000" dirty="0">
                <a:solidFill>
                  <a:srgbClr val="000000"/>
                </a:solidFill>
                <a:latin typeface="Arial Narrow" panose="020B0606020202030204" pitchFamily="34" charset="0"/>
              </a:rPr>
              <a:t> will remove these measures by default</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50" b="1" u="sng" dirty="0">
                <a:solidFill>
                  <a:srgbClr val="000000"/>
                </a:solidFill>
                <a:latin typeface="Arial Narrow" panose="020B0606020202030204" pitchFamily="34" charset="0"/>
              </a:rPr>
              <a:t>Measurement</a:t>
            </a:r>
            <a:r>
              <a:rPr lang="en-US" altLang="ja-JP" sz="1050" dirty="0">
                <a:solidFill>
                  <a:srgbClr val="000000"/>
                </a:solidFill>
                <a:latin typeface="Arial Narrow" panose="020B0606020202030204" pitchFamily="34" charset="0"/>
              </a:rPr>
              <a:t> 	</a:t>
            </a:r>
            <a:r>
              <a:rPr lang="en-US" altLang="ja-JP" sz="1000" dirty="0">
                <a:solidFill>
                  <a:srgbClr val="000000"/>
                </a:solidFill>
                <a:latin typeface="Arial Narrow" panose="020B0606020202030204" pitchFamily="34" charset="0"/>
              </a:rPr>
              <a:t>The sample and line pixel coordinate of an image </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Serial Number 	</a:t>
            </a:r>
            <a:r>
              <a:rPr lang="en-US" altLang="ja-JP" sz="1000" dirty="0">
                <a:solidFill>
                  <a:srgbClr val="000000"/>
                </a:solidFill>
                <a:latin typeface="Arial Narrow" panose="020B0606020202030204" pitchFamily="34" charset="0"/>
              </a:rPr>
              <a:t>A unique identifier for every image constructed “on-the-fly” in the </a:t>
            </a:r>
            <a:r>
              <a:rPr lang="en-US" altLang="ja-JP" sz="1000" i="1" dirty="0" err="1">
                <a:solidFill>
                  <a:srgbClr val="000000"/>
                </a:solidFill>
                <a:latin typeface="Arial Narrow" panose="020B0606020202030204" pitchFamily="34" charset="0"/>
              </a:rPr>
              <a:t>cnet</a:t>
            </a:r>
            <a:r>
              <a:rPr lang="en-US" altLang="ja-JP" sz="1000" dirty="0">
                <a:solidFill>
                  <a:srgbClr val="000000"/>
                </a:solidFill>
                <a:latin typeface="Arial Narrow" panose="020B0606020202030204" pitchFamily="34" charset="0"/>
              </a:rPr>
              <a:t> applications using the instrument group keyword values. Internal to the control network; most applications will include the associated filename.  To view a Serial Number run ‘</a:t>
            </a:r>
            <a:r>
              <a:rPr lang="en-US" altLang="ja-JP" sz="1000" dirty="0" err="1">
                <a:solidFill>
                  <a:srgbClr val="000000"/>
                </a:solidFill>
                <a:latin typeface="Arial Narrow" panose="020B0606020202030204" pitchFamily="34" charset="0"/>
              </a:rPr>
              <a:t>getsn</a:t>
            </a:r>
            <a:r>
              <a:rPr lang="en-US" altLang="ja-JP" sz="1000" dirty="0">
                <a:solidFill>
                  <a:srgbClr val="000000"/>
                </a:solidFill>
                <a:latin typeface="Arial Narrow" panose="020B0606020202030204" pitchFamily="34" charset="0"/>
              </a:rPr>
              <a:t> from=</a:t>
            </a:r>
            <a:r>
              <a:rPr lang="en-US" altLang="ja-JP" sz="1000" dirty="0" err="1">
                <a:solidFill>
                  <a:srgbClr val="000000"/>
                </a:solidFill>
                <a:latin typeface="Arial Narrow" panose="020B0606020202030204" pitchFamily="34" charset="0"/>
              </a:rPr>
              <a:t>image.cub</a:t>
            </a:r>
            <a:r>
              <a:rPr lang="en-US" altLang="ja-JP" sz="1000" dirty="0">
                <a:solidFill>
                  <a:srgbClr val="000000"/>
                </a:solidFill>
                <a:latin typeface="Arial Narrow" panose="020B0606020202030204" pitchFamily="34" charset="0"/>
              </a:rPr>
              <a:t>’</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a:t>
            </a:r>
            <a:r>
              <a:rPr lang="en-US" altLang="ja-JP" sz="1000" b="1" dirty="0">
                <a:solidFill>
                  <a:srgbClr val="000000"/>
                </a:solidFill>
                <a:latin typeface="Arial Narrow" panose="020B0606020202030204" pitchFamily="34" charset="0"/>
              </a:rPr>
              <a:t>Sample,  Line     </a:t>
            </a:r>
            <a:r>
              <a:rPr lang="en-US" altLang="ja-JP" sz="1000" dirty="0">
                <a:solidFill>
                  <a:srgbClr val="000000"/>
                </a:solidFill>
                <a:latin typeface="Arial Narrow" panose="020B0606020202030204" pitchFamily="34" charset="0"/>
              </a:rPr>
              <a:t>The image pixel coordinate</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Measurement Type </a:t>
            </a: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Candidate: least accurate pixel measurement-usually based on </a:t>
            </a:r>
            <a:r>
              <a:rPr lang="en-US" altLang="ja-JP" sz="1000" dirty="0" err="1">
                <a:solidFill>
                  <a:srgbClr val="000000"/>
                </a:solidFill>
                <a:latin typeface="Arial Narrow" panose="020B0606020202030204" pitchFamily="34" charset="0"/>
              </a:rPr>
              <a:t>apriori</a:t>
            </a:r>
            <a:r>
              <a:rPr lang="en-US" altLang="ja-JP" sz="1000" dirty="0">
                <a:solidFill>
                  <a:srgbClr val="000000"/>
                </a:solidFill>
                <a:latin typeface="Arial Narrow" panose="020B0606020202030204" pitchFamily="34" charset="0"/>
              </a:rPr>
              <a:t> SPICE</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Manual: measured manually in </a:t>
            </a:r>
            <a:r>
              <a:rPr lang="en-US" altLang="ja-JP" sz="1000" dirty="0" err="1">
                <a:solidFill>
                  <a:srgbClr val="000000"/>
                </a:solidFill>
                <a:latin typeface="Arial Narrow" panose="020B0606020202030204" pitchFamily="34" charset="0"/>
              </a:rPr>
              <a:t>qnet</a:t>
            </a:r>
            <a:r>
              <a:rPr lang="en-US" altLang="ja-JP" sz="1000" dirty="0">
                <a:solidFill>
                  <a:srgbClr val="000000"/>
                </a:solidFill>
                <a:latin typeface="Arial Narrow" panose="020B0606020202030204" pitchFamily="34" charset="0"/>
              </a:rPr>
              <a:t>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a:t>
            </a:r>
            <a:r>
              <a:rPr lang="en-US" altLang="ja-JP" sz="1000" dirty="0" err="1">
                <a:solidFill>
                  <a:srgbClr val="000000"/>
                </a:solidFill>
                <a:latin typeface="Arial Narrow" panose="020B0606020202030204" pitchFamily="34" charset="0"/>
              </a:rPr>
              <a:t>RegisteredSubPixel</a:t>
            </a:r>
            <a:r>
              <a:rPr lang="en-US" altLang="ja-JP" sz="1000" dirty="0">
                <a:solidFill>
                  <a:srgbClr val="000000"/>
                </a:solidFill>
                <a:latin typeface="Arial Narrow" panose="020B0606020202030204" pitchFamily="34" charset="0"/>
              </a:rPr>
              <a:t>:  output coordinate resulting from </a:t>
            </a:r>
            <a:r>
              <a:rPr lang="en-US" altLang="ja-JP" sz="1000" i="1" dirty="0" err="1">
                <a:solidFill>
                  <a:srgbClr val="000000"/>
                </a:solidFill>
                <a:latin typeface="Arial Narrow" panose="020B0606020202030204" pitchFamily="34" charset="0"/>
              </a:rPr>
              <a:t>pointreg</a:t>
            </a:r>
            <a:r>
              <a:rPr lang="en-US" altLang="ja-JP" sz="1000" dirty="0">
                <a:solidFill>
                  <a:srgbClr val="000000"/>
                </a:solidFill>
                <a:latin typeface="Arial Narrow" panose="020B0606020202030204" pitchFamily="34" charset="0"/>
              </a:rPr>
              <a:t>, or </a:t>
            </a:r>
            <a:r>
              <a:rPr lang="en-US" altLang="ja-JP" sz="1000" i="1" dirty="0" err="1">
                <a:solidFill>
                  <a:srgbClr val="000000"/>
                </a:solidFill>
                <a:latin typeface="Arial Narrow" panose="020B0606020202030204" pitchFamily="34" charset="0"/>
              </a:rPr>
              <a:t>qnet</a:t>
            </a:r>
            <a:r>
              <a:rPr lang="en-US" altLang="ja-JP" sz="1000" i="1" dirty="0">
                <a:solidFill>
                  <a:srgbClr val="000000"/>
                </a:solidFill>
                <a:latin typeface="Arial Narrow" panose="020B0606020202030204" pitchFamily="34" charset="0"/>
              </a:rPr>
              <a:t>-”Register” feature</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Ignore</a:t>
            </a:r>
            <a:r>
              <a:rPr lang="en-US" altLang="ja-JP" sz="1000" dirty="0">
                <a:solidFill>
                  <a:srgbClr val="000000"/>
                </a:solidFill>
                <a:latin typeface="Arial Narrow" panose="020B0606020202030204" pitchFamily="34" charset="0"/>
              </a:rPr>
              <a:t> = True/False (Measure)	</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If True, the measurement will be ignored by </a:t>
            </a:r>
            <a:r>
              <a:rPr lang="en-US" altLang="ja-JP" sz="1000" dirty="0" err="1">
                <a:solidFill>
                  <a:srgbClr val="000000"/>
                </a:solidFill>
                <a:latin typeface="Arial Narrow" panose="020B0606020202030204" pitchFamily="34" charset="0"/>
              </a:rPr>
              <a:t>pointreg</a:t>
            </a:r>
            <a:r>
              <a:rPr lang="en-US" altLang="ja-JP" sz="1000" dirty="0">
                <a:solidFill>
                  <a:srgbClr val="000000"/>
                </a:solidFill>
                <a:latin typeface="Arial Narrow" panose="020B0606020202030204" pitchFamily="34" charset="0"/>
              </a:rPr>
              <a:t> (optional)  and  jigsaw; </a:t>
            </a:r>
            <a:r>
              <a:rPr lang="en-US" altLang="ja-JP" sz="1000" dirty="0" err="1">
                <a:solidFill>
                  <a:srgbClr val="000000"/>
                </a:solidFill>
                <a:latin typeface="Arial Narrow" panose="020B0606020202030204" pitchFamily="34" charset="0"/>
              </a:rPr>
              <a:t>cnetedit</a:t>
            </a:r>
            <a:r>
              <a:rPr lang="en-US" altLang="ja-JP" sz="1000" dirty="0">
                <a:solidFill>
                  <a:srgbClr val="000000"/>
                </a:solidFill>
                <a:latin typeface="Arial Narrow" panose="020B0606020202030204" pitchFamily="34" charset="0"/>
              </a:rPr>
              <a:t> will remove these measures by default</a:t>
            </a: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Reference</a:t>
            </a:r>
            <a:r>
              <a:rPr lang="en-US" altLang="ja-JP" sz="1000" dirty="0">
                <a:solidFill>
                  <a:srgbClr val="000000"/>
                </a:solidFill>
                <a:latin typeface="Arial Narrow" panose="020B0606020202030204" pitchFamily="34" charset="0"/>
              </a:rPr>
              <a:t>=True (Measure)</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The image that is used as the ‘Pattern’ chip for the pattern matching of all remaining measures (image coordinates) within a control point</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The 1</a:t>
            </a:r>
            <a:r>
              <a:rPr lang="en-US" altLang="ja-JP" sz="1000" baseline="30000" dirty="0">
                <a:solidFill>
                  <a:srgbClr val="000000"/>
                </a:solidFill>
                <a:latin typeface="Arial Narrow" panose="020B0606020202030204" pitchFamily="34" charset="0"/>
              </a:rPr>
              <a:t>st</a:t>
            </a:r>
            <a:r>
              <a:rPr lang="en-US" altLang="ja-JP" sz="1000" dirty="0">
                <a:solidFill>
                  <a:srgbClr val="000000"/>
                </a:solidFill>
                <a:latin typeface="Arial Narrow" panose="020B0606020202030204" pitchFamily="34" charset="0"/>
              </a:rPr>
              <a:t> measure listed within a control point is implicitly set  as Reference=true by most applications</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*This can be overridden by the ‘</a:t>
            </a:r>
            <a:r>
              <a:rPr lang="en-US" altLang="ja-JP" sz="1000" dirty="0" err="1">
                <a:solidFill>
                  <a:srgbClr val="000000"/>
                </a:solidFill>
                <a:latin typeface="Arial Narrow" panose="020B0606020202030204" pitchFamily="34" charset="0"/>
              </a:rPr>
              <a:t>cnetref</a:t>
            </a:r>
            <a:r>
              <a:rPr lang="en-US" altLang="ja-JP" sz="1000" dirty="0">
                <a:solidFill>
                  <a:srgbClr val="000000"/>
                </a:solidFill>
                <a:latin typeface="Arial Narrow" panose="020B0606020202030204" pitchFamily="34" charset="0"/>
              </a:rPr>
              <a:t>’ application or interactively by the user within </a:t>
            </a:r>
            <a:r>
              <a:rPr lang="en-US" altLang="ja-JP" sz="1000" dirty="0" err="1">
                <a:solidFill>
                  <a:srgbClr val="000000"/>
                </a:solidFill>
                <a:latin typeface="Arial Narrow" panose="020B0606020202030204" pitchFamily="34" charset="0"/>
              </a:rPr>
              <a:t>qnet</a:t>
            </a:r>
            <a:r>
              <a:rPr lang="en-US" altLang="ja-JP" sz="1000" dirty="0">
                <a:solidFill>
                  <a:srgbClr val="000000"/>
                </a:solidFill>
                <a:latin typeface="Arial Narrow" panose="020B0606020202030204" pitchFamily="34" charset="0"/>
              </a:rPr>
              <a:t> (always the left hand image in the control point editor)</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Will often remain measurement-type=candidate after </a:t>
            </a:r>
            <a:r>
              <a:rPr lang="en-US" altLang="ja-JP" sz="1000" dirty="0" err="1">
                <a:solidFill>
                  <a:srgbClr val="000000"/>
                </a:solidFill>
                <a:latin typeface="Arial Narrow" panose="020B0606020202030204" pitchFamily="34" charset="0"/>
              </a:rPr>
              <a:t>pointreg</a:t>
            </a: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endParaRPr lang="en-US" altLang="ja-JP" sz="1000" dirty="0">
              <a:solidFill>
                <a:srgbClr val="000000"/>
              </a:solidFill>
              <a:latin typeface="Arial Narrow" panose="020B0606020202030204" pitchFamily="34" charset="0"/>
            </a:endParaRP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Goodness of Fit </a:t>
            </a:r>
            <a:r>
              <a:rPr lang="en-US" altLang="ja-JP" sz="1000" dirty="0">
                <a:solidFill>
                  <a:srgbClr val="000000"/>
                </a:solidFill>
                <a:latin typeface="Arial Narrow" panose="020B0606020202030204" pitchFamily="34" charset="0"/>
              </a:rPr>
              <a:t>(Measure)</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The pattern match correlation result  for co-registration of measures to the reference</a:t>
            </a:r>
          </a:p>
          <a:p>
            <a:pPr eaLnBrk="0" fontAlgn="base" hangingPunct="0">
              <a:spcBef>
                <a:spcPct val="0"/>
              </a:spcBef>
              <a:spcAft>
                <a:spcPct val="0"/>
              </a:spcAft>
            </a:pPr>
            <a:r>
              <a:rPr lang="en-US" altLang="ja-JP" sz="1000" b="1" dirty="0">
                <a:solidFill>
                  <a:srgbClr val="000000"/>
                </a:solidFill>
                <a:latin typeface="Arial Narrow" panose="020B0606020202030204" pitchFamily="34" charset="0"/>
              </a:rPr>
              <a:t>     Sample/Line Residual </a:t>
            </a:r>
            <a:r>
              <a:rPr lang="en-US" altLang="ja-JP" sz="1000" dirty="0">
                <a:solidFill>
                  <a:srgbClr val="000000"/>
                </a:solidFill>
                <a:latin typeface="Arial Narrow" panose="020B0606020202030204" pitchFamily="34" charset="0"/>
              </a:rPr>
              <a:t>(Measure)</a:t>
            </a:r>
          </a:p>
          <a:p>
            <a:pPr eaLnBrk="0" fontAlgn="base" hangingPunct="0">
              <a:spcBef>
                <a:spcPct val="0"/>
              </a:spcBef>
              <a:spcAft>
                <a:spcPct val="0"/>
              </a:spcAft>
            </a:pPr>
            <a:r>
              <a:rPr lang="en-US" altLang="ja-JP" sz="1000" dirty="0">
                <a:solidFill>
                  <a:srgbClr val="000000"/>
                </a:solidFill>
                <a:latin typeface="Arial Narrow" panose="020B0606020202030204" pitchFamily="34" charset="0"/>
              </a:rPr>
              <a:t>	Jigsaw residuals in pixels</a:t>
            </a:r>
          </a:p>
        </p:txBody>
      </p:sp>
    </p:spTree>
    <p:extLst>
      <p:ext uri="{BB962C8B-B14F-4D97-AF65-F5344CB8AC3E}">
        <p14:creationId xmlns:p14="http://schemas.microsoft.com/office/powerpoint/2010/main" val="3468575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Diagram 40"/>
          <p:cNvGraphicFramePr/>
          <p:nvPr/>
        </p:nvGraphicFramePr>
        <p:xfrm>
          <a:off x="5257800" y="762000"/>
          <a:ext cx="5257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1676401" y="1905000"/>
            <a:ext cx="3871865" cy="2819400"/>
            <a:chOff x="114419" y="1447800"/>
            <a:chExt cx="3871865" cy="2819400"/>
          </a:xfrm>
        </p:grpSpPr>
        <p:sp>
          <p:nvSpPr>
            <p:cNvPr id="3" name="Rectangle 2"/>
            <p:cNvSpPr/>
            <p:nvPr/>
          </p:nvSpPr>
          <p:spPr bwMode="auto">
            <a:xfrm>
              <a:off x="1047749" y="2351901"/>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scene3d>
              <a:camera prst="isometricOffAxis1Top"/>
              <a:lightRig rig="threePt" dir="t"/>
            </a:scene3d>
            <a:sp3d z="6350"/>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4" name="Rectangle 3"/>
            <p:cNvSpPr/>
            <p:nvPr/>
          </p:nvSpPr>
          <p:spPr bwMode="auto">
            <a:xfrm>
              <a:off x="1285873" y="3352800"/>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scene3d>
              <a:camera prst="isometricOffAxis1Top"/>
              <a:lightRig rig="threePt" dir="t"/>
            </a:scene3d>
            <a:sp3d z="6350"/>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5" name="Rectangle 4"/>
            <p:cNvSpPr/>
            <p:nvPr/>
          </p:nvSpPr>
          <p:spPr bwMode="auto">
            <a:xfrm>
              <a:off x="1533644" y="1513701"/>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scene3d>
              <a:camera prst="isometricOffAxis1Top"/>
              <a:lightRig rig="threePt" dir="t"/>
            </a:scene3d>
            <a:sp3d z="6350"/>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cxnSp>
          <p:nvCxnSpPr>
            <p:cNvPr id="7" name="Straight Connector 6"/>
            <p:cNvCxnSpPr/>
            <p:nvPr/>
          </p:nvCxnSpPr>
          <p:spPr bwMode="auto">
            <a:xfrm flipH="1">
              <a:off x="1419225" y="1970901"/>
              <a:ext cx="304800" cy="838200"/>
            </a:xfrm>
            <a:prstGeom prst="line">
              <a:avLst/>
            </a:prstGeom>
            <a:solidFill>
              <a:schemeClr val="accent1"/>
            </a:solidFill>
            <a:ln w="9525" cap="flat" cmpd="sng" algn="ctr">
              <a:solidFill>
                <a:schemeClr val="tx1"/>
              </a:solidFill>
              <a:prstDash val="solid"/>
              <a:round/>
              <a:headEnd type="oval" w="sm" len="sm"/>
              <a:tailEnd type="oval"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 name="Straight Connector 11"/>
            <p:cNvCxnSpPr/>
            <p:nvPr/>
          </p:nvCxnSpPr>
          <p:spPr bwMode="auto">
            <a:xfrm>
              <a:off x="1714619" y="1981200"/>
              <a:ext cx="152400" cy="1752600"/>
            </a:xfrm>
            <a:prstGeom prst="line">
              <a:avLst/>
            </a:prstGeom>
            <a:solidFill>
              <a:schemeClr val="accent1"/>
            </a:solidFill>
            <a:ln w="9525" cap="flat" cmpd="sng" algn="ctr">
              <a:solidFill>
                <a:schemeClr val="tx1"/>
              </a:solidFill>
              <a:prstDash val="solid"/>
              <a:round/>
              <a:headEnd type="oval" w="sm" len="sm"/>
              <a:tailEnd type="oval"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TextBox 18"/>
            <p:cNvSpPr txBox="1"/>
            <p:nvPr/>
          </p:nvSpPr>
          <p:spPr>
            <a:xfrm>
              <a:off x="247769" y="1649075"/>
              <a:ext cx="1438275" cy="338554"/>
            </a:xfrm>
            <a:prstGeom prst="rect">
              <a:avLst/>
            </a:prstGeom>
            <a:noFill/>
          </p:spPr>
          <p:txBody>
            <a:bodyPr wrap="square" rtlCol="0">
              <a:spAutoFit/>
            </a:bodyPr>
            <a:lstStyle/>
            <a:p>
              <a:pPr eaLnBrk="0" fontAlgn="base" hangingPunct="0">
                <a:spcBef>
                  <a:spcPct val="0"/>
                </a:spcBef>
                <a:spcAft>
                  <a:spcPct val="0"/>
                </a:spcAft>
              </a:pPr>
              <a:r>
                <a:rPr lang="en-US" sz="800" b="1" dirty="0">
                  <a:solidFill>
                    <a:srgbClr val="0000FF"/>
                  </a:solidFill>
                  <a:latin typeface="Times" pitchFamily="2" charset="0"/>
                  <a:ea typeface="MS PGothic" pitchFamily="34" charset="-128"/>
                </a:rPr>
                <a:t>Control Point 100</a:t>
              </a:r>
              <a:r>
                <a:rPr lang="en-US" sz="800" dirty="0">
                  <a:solidFill>
                    <a:srgbClr val="0000FF"/>
                  </a:solidFill>
                  <a:latin typeface="Times" pitchFamily="2" charset="0"/>
                  <a:ea typeface="MS PGothic" pitchFamily="34" charset="-128"/>
                </a:rPr>
                <a:t>-</a:t>
              </a:r>
              <a:r>
                <a:rPr lang="en-US" sz="800" dirty="0">
                  <a:solidFill>
                    <a:srgbClr val="000000"/>
                  </a:solidFill>
                  <a:latin typeface="Times" pitchFamily="2" charset="0"/>
                  <a:ea typeface="MS PGothic" pitchFamily="34" charset="-128"/>
                </a:rPr>
                <a:t>Measure 1</a:t>
              </a:r>
            </a:p>
            <a:p>
              <a:pPr eaLnBrk="0" fontAlgn="base" hangingPunct="0">
                <a:spcBef>
                  <a:spcPct val="0"/>
                </a:spcBef>
                <a:spcAft>
                  <a:spcPct val="0"/>
                </a:spcAft>
              </a:pPr>
              <a:r>
                <a:rPr lang="en-US" sz="800" dirty="0">
                  <a:solidFill>
                    <a:srgbClr val="000000"/>
                  </a:solidFill>
                  <a:latin typeface="Times" pitchFamily="2" charset="0"/>
                  <a:ea typeface="MS PGothic" pitchFamily="34" charset="-128"/>
                </a:rPr>
                <a:t>Serial Number:  AA</a:t>
              </a:r>
            </a:p>
          </p:txBody>
        </p:sp>
        <p:sp>
          <p:nvSpPr>
            <p:cNvPr id="26" name="Rectangle 25"/>
            <p:cNvSpPr/>
            <p:nvPr/>
          </p:nvSpPr>
          <p:spPr bwMode="auto">
            <a:xfrm>
              <a:off x="2571749" y="2743200"/>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scene3d>
              <a:camera prst="isometricOffAxis1Top"/>
              <a:lightRig rig="threePt" dir="t"/>
            </a:scene3d>
            <a:sp3d z="6350"/>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cxnSp>
          <p:nvCxnSpPr>
            <p:cNvPr id="24" name="Straight Connector 23"/>
            <p:cNvCxnSpPr/>
            <p:nvPr/>
          </p:nvCxnSpPr>
          <p:spPr bwMode="auto">
            <a:xfrm>
              <a:off x="2209800" y="1970901"/>
              <a:ext cx="647819" cy="1229499"/>
            </a:xfrm>
            <a:prstGeom prst="line">
              <a:avLst/>
            </a:prstGeom>
            <a:solidFill>
              <a:schemeClr val="accent1"/>
            </a:solidFill>
            <a:ln w="9525" cap="flat" cmpd="sng" algn="ctr">
              <a:solidFill>
                <a:schemeClr val="tx1"/>
              </a:solidFill>
              <a:prstDash val="solid"/>
              <a:round/>
              <a:headEnd type="oval" w="sm" len="sm"/>
              <a:tailEnd type="oval"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0" name="TextBox 29"/>
            <p:cNvSpPr txBox="1"/>
            <p:nvPr/>
          </p:nvSpPr>
          <p:spPr>
            <a:xfrm>
              <a:off x="228601" y="3395246"/>
              <a:ext cx="1447799" cy="338554"/>
            </a:xfrm>
            <a:prstGeom prst="rect">
              <a:avLst/>
            </a:prstGeom>
            <a:noFill/>
          </p:spPr>
          <p:txBody>
            <a:bodyPr wrap="square" rtlCol="0">
              <a:spAutoFit/>
            </a:bodyPr>
            <a:lstStyle/>
            <a:p>
              <a:pPr eaLnBrk="0" fontAlgn="base" hangingPunct="0">
                <a:spcBef>
                  <a:spcPct val="0"/>
                </a:spcBef>
                <a:spcAft>
                  <a:spcPct val="0"/>
                </a:spcAft>
              </a:pPr>
              <a:r>
                <a:rPr lang="en-US" sz="800" b="1" dirty="0">
                  <a:solidFill>
                    <a:srgbClr val="0000FF"/>
                  </a:solidFill>
                  <a:latin typeface="Times" pitchFamily="2" charset="0"/>
                  <a:ea typeface="MS PGothic" pitchFamily="34" charset="-128"/>
                </a:rPr>
                <a:t>Control Point 100</a:t>
              </a:r>
              <a:r>
                <a:rPr lang="en-US" sz="800" dirty="0">
                  <a:solidFill>
                    <a:srgbClr val="0000FF"/>
                  </a:solidFill>
                  <a:latin typeface="Times" pitchFamily="2" charset="0"/>
                  <a:ea typeface="MS PGothic" pitchFamily="34" charset="-128"/>
                </a:rPr>
                <a:t>-</a:t>
              </a:r>
              <a:r>
                <a:rPr lang="en-US" sz="800" dirty="0">
                  <a:solidFill>
                    <a:srgbClr val="000000"/>
                  </a:solidFill>
                  <a:latin typeface="Times" pitchFamily="2" charset="0"/>
                  <a:ea typeface="MS PGothic" pitchFamily="34" charset="-128"/>
                </a:rPr>
                <a:t>Measure 3</a:t>
              </a:r>
            </a:p>
            <a:p>
              <a:pPr eaLnBrk="0" fontAlgn="base" hangingPunct="0">
                <a:spcBef>
                  <a:spcPct val="0"/>
                </a:spcBef>
                <a:spcAft>
                  <a:spcPct val="0"/>
                </a:spcAft>
              </a:pPr>
              <a:r>
                <a:rPr lang="en-US" sz="800" dirty="0">
                  <a:solidFill>
                    <a:srgbClr val="000000"/>
                  </a:solidFill>
                  <a:latin typeface="Times" pitchFamily="2" charset="0"/>
                  <a:ea typeface="MS PGothic" pitchFamily="34" charset="-128"/>
                </a:rPr>
                <a:t>Serial Number:  CC</a:t>
              </a:r>
            </a:p>
          </p:txBody>
        </p:sp>
        <p:sp>
          <p:nvSpPr>
            <p:cNvPr id="39" name="TextBox 38"/>
            <p:cNvSpPr txBox="1"/>
            <p:nvPr/>
          </p:nvSpPr>
          <p:spPr>
            <a:xfrm>
              <a:off x="114419" y="2302386"/>
              <a:ext cx="1495425" cy="338554"/>
            </a:xfrm>
            <a:prstGeom prst="rect">
              <a:avLst/>
            </a:prstGeom>
            <a:noFill/>
          </p:spPr>
          <p:txBody>
            <a:bodyPr wrap="square" rtlCol="0">
              <a:spAutoFit/>
            </a:bodyPr>
            <a:lstStyle/>
            <a:p>
              <a:pPr eaLnBrk="0" fontAlgn="base" hangingPunct="0">
                <a:spcBef>
                  <a:spcPct val="0"/>
                </a:spcBef>
                <a:spcAft>
                  <a:spcPct val="0"/>
                </a:spcAft>
              </a:pPr>
              <a:r>
                <a:rPr lang="en-US" sz="800" b="1" dirty="0">
                  <a:solidFill>
                    <a:srgbClr val="0000FF"/>
                  </a:solidFill>
                  <a:latin typeface="Times" pitchFamily="2" charset="0"/>
                  <a:ea typeface="MS PGothic" pitchFamily="34" charset="-128"/>
                </a:rPr>
                <a:t>Control Point 100</a:t>
              </a:r>
              <a:r>
                <a:rPr lang="en-US" sz="800" dirty="0">
                  <a:solidFill>
                    <a:srgbClr val="000000"/>
                  </a:solidFill>
                  <a:latin typeface="Times" pitchFamily="2" charset="0"/>
                  <a:ea typeface="MS PGothic" pitchFamily="34" charset="-128"/>
                </a:rPr>
                <a:t>-Measure 2</a:t>
              </a:r>
            </a:p>
            <a:p>
              <a:pPr eaLnBrk="0" fontAlgn="base" hangingPunct="0">
                <a:spcBef>
                  <a:spcPct val="0"/>
                </a:spcBef>
                <a:spcAft>
                  <a:spcPct val="0"/>
                </a:spcAft>
              </a:pPr>
              <a:r>
                <a:rPr lang="en-US" sz="800" dirty="0">
                  <a:solidFill>
                    <a:srgbClr val="000000"/>
                  </a:solidFill>
                  <a:latin typeface="Times" pitchFamily="2" charset="0"/>
                  <a:ea typeface="MS PGothic" pitchFamily="34" charset="-128"/>
                </a:rPr>
                <a:t>Serial Number:  DD </a:t>
              </a:r>
            </a:p>
          </p:txBody>
        </p:sp>
        <p:sp>
          <p:nvSpPr>
            <p:cNvPr id="40" name="TextBox 39"/>
            <p:cNvSpPr txBox="1"/>
            <p:nvPr/>
          </p:nvSpPr>
          <p:spPr>
            <a:xfrm>
              <a:off x="1847968" y="1447800"/>
              <a:ext cx="1552717" cy="338554"/>
            </a:xfrm>
            <a:prstGeom prst="rect">
              <a:avLst/>
            </a:prstGeom>
            <a:noFill/>
          </p:spPr>
          <p:txBody>
            <a:bodyPr wrap="square" rtlCol="0">
              <a:spAutoFit/>
            </a:bodyPr>
            <a:lstStyle/>
            <a:p>
              <a:pPr eaLnBrk="0" fontAlgn="base" hangingPunct="0">
                <a:spcBef>
                  <a:spcPct val="0"/>
                </a:spcBef>
                <a:spcAft>
                  <a:spcPct val="0"/>
                </a:spcAft>
              </a:pPr>
              <a:r>
                <a:rPr lang="en-US" sz="800" b="1" dirty="0">
                  <a:solidFill>
                    <a:srgbClr val="008000"/>
                  </a:solidFill>
                  <a:latin typeface="Times" pitchFamily="2" charset="0"/>
                  <a:ea typeface="MS PGothic" pitchFamily="34" charset="-128"/>
                </a:rPr>
                <a:t>Control Point 200</a:t>
              </a:r>
              <a:r>
                <a:rPr lang="en-US" sz="800" dirty="0">
                  <a:solidFill>
                    <a:srgbClr val="000000"/>
                  </a:solidFill>
                  <a:latin typeface="Times" pitchFamily="2" charset="0"/>
                  <a:ea typeface="MS PGothic" pitchFamily="34" charset="-128"/>
                </a:rPr>
                <a:t>-Measure 1</a:t>
              </a:r>
            </a:p>
            <a:p>
              <a:pPr eaLnBrk="0" fontAlgn="base" hangingPunct="0">
                <a:spcBef>
                  <a:spcPct val="0"/>
                </a:spcBef>
                <a:spcAft>
                  <a:spcPct val="0"/>
                </a:spcAft>
              </a:pPr>
              <a:r>
                <a:rPr lang="en-US" sz="800" dirty="0">
                  <a:solidFill>
                    <a:srgbClr val="000000"/>
                  </a:solidFill>
                  <a:latin typeface="Times" pitchFamily="2" charset="0"/>
                  <a:ea typeface="MS PGothic" pitchFamily="34" charset="-128"/>
                </a:rPr>
                <a:t>Serial Number:  AA </a:t>
              </a:r>
            </a:p>
          </p:txBody>
        </p:sp>
        <p:sp>
          <p:nvSpPr>
            <p:cNvPr id="42" name="TextBox 41"/>
            <p:cNvSpPr txBox="1"/>
            <p:nvPr/>
          </p:nvSpPr>
          <p:spPr>
            <a:xfrm>
              <a:off x="2571749" y="2480846"/>
              <a:ext cx="1414535" cy="338554"/>
            </a:xfrm>
            <a:prstGeom prst="rect">
              <a:avLst/>
            </a:prstGeom>
            <a:noFill/>
          </p:spPr>
          <p:txBody>
            <a:bodyPr wrap="square" rtlCol="0">
              <a:spAutoFit/>
            </a:bodyPr>
            <a:lstStyle/>
            <a:p>
              <a:pPr eaLnBrk="0" fontAlgn="base" hangingPunct="0">
                <a:spcBef>
                  <a:spcPct val="0"/>
                </a:spcBef>
                <a:spcAft>
                  <a:spcPct val="0"/>
                </a:spcAft>
              </a:pPr>
              <a:r>
                <a:rPr lang="en-US" sz="800" b="1" dirty="0">
                  <a:solidFill>
                    <a:srgbClr val="008000"/>
                  </a:solidFill>
                  <a:latin typeface="Times" pitchFamily="2" charset="0"/>
                  <a:ea typeface="MS PGothic" pitchFamily="34" charset="-128"/>
                </a:rPr>
                <a:t>Control Point 200</a:t>
              </a:r>
              <a:r>
                <a:rPr lang="en-US" sz="800" dirty="0">
                  <a:solidFill>
                    <a:srgbClr val="000000"/>
                  </a:solidFill>
                  <a:latin typeface="Times" pitchFamily="2" charset="0"/>
                  <a:ea typeface="MS PGothic" pitchFamily="34" charset="-128"/>
                </a:rPr>
                <a:t>-Measure 2</a:t>
              </a:r>
            </a:p>
            <a:p>
              <a:pPr eaLnBrk="0" fontAlgn="base" hangingPunct="0">
                <a:spcBef>
                  <a:spcPct val="0"/>
                </a:spcBef>
                <a:spcAft>
                  <a:spcPct val="0"/>
                </a:spcAft>
              </a:pPr>
              <a:r>
                <a:rPr lang="en-US" sz="800" dirty="0">
                  <a:solidFill>
                    <a:srgbClr val="000000"/>
                  </a:solidFill>
                  <a:latin typeface="Times" pitchFamily="2" charset="0"/>
                  <a:ea typeface="MS PGothic" pitchFamily="34" charset="-128"/>
                </a:rPr>
                <a:t>Serial Number:  BB</a:t>
              </a:r>
            </a:p>
          </p:txBody>
        </p:sp>
        <p:sp>
          <p:nvSpPr>
            <p:cNvPr id="51" name="TextBox 50"/>
            <p:cNvSpPr txBox="1"/>
            <p:nvPr/>
          </p:nvSpPr>
          <p:spPr>
            <a:xfrm>
              <a:off x="2438400" y="1676400"/>
              <a:ext cx="800219" cy="215444"/>
            </a:xfrm>
            <a:prstGeom prst="rect">
              <a:avLst/>
            </a:prstGeom>
            <a:noFill/>
          </p:spPr>
          <p:txBody>
            <a:bodyPr wrap="none" rtlCol="0">
              <a:spAutoFit/>
            </a:bodyPr>
            <a:lstStyle/>
            <a:p>
              <a:pPr eaLnBrk="0" fontAlgn="base" hangingPunct="0">
                <a:spcBef>
                  <a:spcPct val="0"/>
                </a:spcBef>
                <a:spcAft>
                  <a:spcPct val="0"/>
                </a:spcAft>
              </a:pPr>
              <a:r>
                <a:rPr lang="en-US" sz="800" dirty="0">
                  <a:solidFill>
                    <a:srgbClr val="000000"/>
                  </a:solidFill>
                  <a:latin typeface="Times" pitchFamily="2" charset="0"/>
                  <a:ea typeface="MS PGothic" pitchFamily="34" charset="-128"/>
                </a:rPr>
                <a:t>Image-</a:t>
              </a:r>
              <a:r>
                <a:rPr lang="en-US" sz="800" dirty="0" err="1">
                  <a:solidFill>
                    <a:srgbClr val="000000"/>
                  </a:solidFill>
                  <a:latin typeface="Times" pitchFamily="2" charset="0"/>
                  <a:ea typeface="MS PGothic" pitchFamily="34" charset="-128"/>
                </a:rPr>
                <a:t>XA.cub</a:t>
              </a:r>
              <a:endParaRPr lang="en-US" sz="800" dirty="0">
                <a:solidFill>
                  <a:srgbClr val="000000"/>
                </a:solidFill>
                <a:latin typeface="Times" pitchFamily="2" charset="0"/>
                <a:ea typeface="MS PGothic" pitchFamily="34" charset="-128"/>
              </a:endParaRPr>
            </a:p>
          </p:txBody>
        </p:sp>
        <p:sp>
          <p:nvSpPr>
            <p:cNvPr id="52" name="TextBox 51"/>
            <p:cNvSpPr txBox="1"/>
            <p:nvPr/>
          </p:nvSpPr>
          <p:spPr>
            <a:xfrm>
              <a:off x="114419" y="2590800"/>
              <a:ext cx="800219" cy="215444"/>
            </a:xfrm>
            <a:prstGeom prst="rect">
              <a:avLst/>
            </a:prstGeom>
            <a:noFill/>
          </p:spPr>
          <p:txBody>
            <a:bodyPr wrap="none" rtlCol="0">
              <a:spAutoFit/>
            </a:bodyPr>
            <a:lstStyle/>
            <a:p>
              <a:pPr eaLnBrk="0" fontAlgn="base" hangingPunct="0">
                <a:spcBef>
                  <a:spcPct val="0"/>
                </a:spcBef>
                <a:spcAft>
                  <a:spcPct val="0"/>
                </a:spcAft>
              </a:pPr>
              <a:r>
                <a:rPr lang="en-US" sz="800" dirty="0">
                  <a:solidFill>
                    <a:srgbClr val="000000"/>
                  </a:solidFill>
                  <a:latin typeface="Times" pitchFamily="2" charset="0"/>
                  <a:ea typeface="MS PGothic" pitchFamily="34" charset="-128"/>
                </a:rPr>
                <a:t>Image-</a:t>
              </a:r>
              <a:r>
                <a:rPr lang="en-US" sz="800" dirty="0" err="1">
                  <a:solidFill>
                    <a:srgbClr val="000000"/>
                  </a:solidFill>
                  <a:latin typeface="Times" pitchFamily="2" charset="0"/>
                  <a:ea typeface="MS PGothic" pitchFamily="34" charset="-128"/>
                </a:rPr>
                <a:t>XD.cub</a:t>
              </a:r>
              <a:endParaRPr lang="en-US" sz="800" dirty="0">
                <a:solidFill>
                  <a:srgbClr val="000000"/>
                </a:solidFill>
                <a:latin typeface="Times" pitchFamily="2" charset="0"/>
                <a:ea typeface="MS PGothic" pitchFamily="34" charset="-128"/>
              </a:endParaRPr>
            </a:p>
          </p:txBody>
        </p:sp>
        <p:sp>
          <p:nvSpPr>
            <p:cNvPr id="53" name="TextBox 52"/>
            <p:cNvSpPr txBox="1"/>
            <p:nvPr/>
          </p:nvSpPr>
          <p:spPr>
            <a:xfrm>
              <a:off x="266819" y="3657600"/>
              <a:ext cx="791453" cy="215444"/>
            </a:xfrm>
            <a:prstGeom prst="rect">
              <a:avLst/>
            </a:prstGeom>
            <a:noFill/>
          </p:spPr>
          <p:txBody>
            <a:bodyPr wrap="none" rtlCol="0">
              <a:spAutoFit/>
            </a:bodyPr>
            <a:lstStyle/>
            <a:p>
              <a:pPr eaLnBrk="0" fontAlgn="base" hangingPunct="0">
                <a:spcBef>
                  <a:spcPct val="0"/>
                </a:spcBef>
                <a:spcAft>
                  <a:spcPct val="0"/>
                </a:spcAft>
              </a:pPr>
              <a:r>
                <a:rPr lang="en-US" sz="800" dirty="0">
                  <a:solidFill>
                    <a:srgbClr val="000000"/>
                  </a:solidFill>
                  <a:latin typeface="Times" pitchFamily="2" charset="0"/>
                  <a:ea typeface="MS PGothic" pitchFamily="34" charset="-128"/>
                </a:rPr>
                <a:t>Image-</a:t>
              </a:r>
              <a:r>
                <a:rPr lang="en-US" sz="800" dirty="0" err="1">
                  <a:solidFill>
                    <a:srgbClr val="000000"/>
                  </a:solidFill>
                  <a:latin typeface="Times" pitchFamily="2" charset="0"/>
                  <a:ea typeface="MS PGothic" pitchFamily="34" charset="-128"/>
                </a:rPr>
                <a:t>XC.cub</a:t>
              </a:r>
              <a:endParaRPr lang="en-US" sz="800" dirty="0">
                <a:solidFill>
                  <a:srgbClr val="000000"/>
                </a:solidFill>
                <a:latin typeface="Times" pitchFamily="2" charset="0"/>
                <a:ea typeface="MS PGothic" pitchFamily="34" charset="-128"/>
              </a:endParaRPr>
            </a:p>
          </p:txBody>
        </p:sp>
        <p:sp>
          <p:nvSpPr>
            <p:cNvPr id="54" name="TextBox 53"/>
            <p:cNvSpPr txBox="1"/>
            <p:nvPr/>
          </p:nvSpPr>
          <p:spPr>
            <a:xfrm>
              <a:off x="2599566" y="2743200"/>
              <a:ext cx="791453" cy="215444"/>
            </a:xfrm>
            <a:prstGeom prst="rect">
              <a:avLst/>
            </a:prstGeom>
            <a:noFill/>
          </p:spPr>
          <p:txBody>
            <a:bodyPr wrap="none" rtlCol="0">
              <a:spAutoFit/>
            </a:bodyPr>
            <a:lstStyle/>
            <a:p>
              <a:pPr eaLnBrk="0" fontAlgn="base" hangingPunct="0">
                <a:spcBef>
                  <a:spcPct val="0"/>
                </a:spcBef>
                <a:spcAft>
                  <a:spcPct val="0"/>
                </a:spcAft>
              </a:pPr>
              <a:r>
                <a:rPr lang="en-US" sz="800" dirty="0">
                  <a:solidFill>
                    <a:srgbClr val="000000"/>
                  </a:solidFill>
                  <a:latin typeface="Times" pitchFamily="2" charset="0"/>
                  <a:ea typeface="MS PGothic" pitchFamily="34" charset="-128"/>
                </a:rPr>
                <a:t>Image-</a:t>
              </a:r>
              <a:r>
                <a:rPr lang="en-US" sz="800" dirty="0" err="1">
                  <a:solidFill>
                    <a:srgbClr val="000000"/>
                  </a:solidFill>
                  <a:latin typeface="Times" pitchFamily="2" charset="0"/>
                  <a:ea typeface="MS PGothic" pitchFamily="34" charset="-128"/>
                </a:rPr>
                <a:t>XB.cub</a:t>
              </a:r>
              <a:endParaRPr lang="en-US" sz="800" dirty="0">
                <a:solidFill>
                  <a:srgbClr val="000000"/>
                </a:solidFill>
                <a:latin typeface="Times" pitchFamily="2" charset="0"/>
                <a:ea typeface="MS PGothic" pitchFamily="34" charset="-128"/>
              </a:endParaRPr>
            </a:p>
          </p:txBody>
        </p:sp>
      </p:grpSp>
      <p:sp>
        <p:nvSpPr>
          <p:cNvPr id="48" name="TextBox 47"/>
          <p:cNvSpPr txBox="1"/>
          <p:nvPr/>
        </p:nvSpPr>
        <p:spPr>
          <a:xfrm>
            <a:off x="4038600" y="152400"/>
            <a:ext cx="3505200" cy="553998"/>
          </a:xfrm>
          <a:prstGeom prst="rect">
            <a:avLst/>
          </a:prstGeom>
          <a:noFill/>
        </p:spPr>
        <p:txBody>
          <a:bodyPr wrap="square" rtlCol="0">
            <a:spAutoFit/>
          </a:bodyPr>
          <a:lstStyle/>
          <a:p>
            <a:pPr algn="ctr" eaLnBrk="0" fontAlgn="base" hangingPunct="0">
              <a:spcBef>
                <a:spcPct val="0"/>
              </a:spcBef>
              <a:spcAft>
                <a:spcPct val="0"/>
              </a:spcAft>
            </a:pPr>
            <a:r>
              <a:rPr lang="en-US" sz="1600" b="1" dirty="0">
                <a:solidFill>
                  <a:srgbClr val="0066CC"/>
                </a:solidFill>
                <a:latin typeface="Arial" charset="0"/>
                <a:ea typeface="MS PGothic" pitchFamily="34" charset="-128"/>
              </a:rPr>
              <a:t>Control Network Schema</a:t>
            </a:r>
          </a:p>
          <a:p>
            <a:pPr algn="ctr" eaLnBrk="0" fontAlgn="base" hangingPunct="0">
              <a:spcBef>
                <a:spcPct val="0"/>
              </a:spcBef>
              <a:spcAft>
                <a:spcPct val="0"/>
              </a:spcAft>
            </a:pPr>
            <a:r>
              <a:rPr lang="en-US" sz="1400" b="1" dirty="0">
                <a:solidFill>
                  <a:srgbClr val="0066CC"/>
                </a:solidFill>
                <a:latin typeface="Arial" charset="0"/>
                <a:ea typeface="MS PGothic" pitchFamily="34" charset="-128"/>
              </a:rPr>
              <a:t>(Abbreviated Version)</a:t>
            </a:r>
            <a:endParaRPr lang="en-US" sz="1600" b="1" dirty="0">
              <a:solidFill>
                <a:srgbClr val="0066CC"/>
              </a:solidFill>
              <a:latin typeface="Arial" charset="0"/>
              <a:ea typeface="MS PGothic" pitchFamily="34" charset="-128"/>
            </a:endParaRPr>
          </a:p>
        </p:txBody>
      </p:sp>
      <p:sp>
        <p:nvSpPr>
          <p:cNvPr id="2" name="Rectangle 1"/>
          <p:cNvSpPr/>
          <p:nvPr/>
        </p:nvSpPr>
        <p:spPr>
          <a:xfrm>
            <a:off x="1752600" y="5791201"/>
            <a:ext cx="4572000" cy="769441"/>
          </a:xfrm>
          <a:prstGeom prst="rect">
            <a:avLst/>
          </a:prstGeom>
        </p:spPr>
        <p:txBody>
          <a:bodyPr>
            <a:spAutoFit/>
          </a:bodyPr>
          <a:lstStyle/>
          <a:p>
            <a:pPr eaLnBrk="0" fontAlgn="base" hangingPunct="0">
              <a:spcBef>
                <a:spcPct val="0"/>
              </a:spcBef>
              <a:spcAft>
                <a:spcPct val="0"/>
              </a:spcAft>
            </a:pPr>
            <a:r>
              <a:rPr lang="en-US" altLang="ja-JP" sz="1100" b="1" u="sng" dirty="0">
                <a:solidFill>
                  <a:srgbClr val="000000"/>
                </a:solidFill>
                <a:latin typeface="Arial Narrow" panose="020B0606020202030204" pitchFamily="34" charset="0"/>
                <a:ea typeface="MS PGothic" pitchFamily="34" charset="-128"/>
              </a:rPr>
              <a:t>Control Point Type </a:t>
            </a:r>
            <a:endParaRPr lang="en-US" altLang="ja-JP" sz="1100" u="sng" dirty="0">
              <a:solidFill>
                <a:srgbClr val="000000"/>
              </a:solidFill>
              <a:latin typeface="Arial Narrow" panose="020B0606020202030204" pitchFamily="34" charset="0"/>
              <a:ea typeface="MS PGothic" pitchFamily="34" charset="-128"/>
            </a:endParaRPr>
          </a:p>
          <a:p>
            <a:pPr eaLnBrk="0" fontAlgn="base" hangingPunct="0">
              <a:spcBef>
                <a:spcPct val="0"/>
              </a:spcBef>
              <a:spcAft>
                <a:spcPct val="0"/>
              </a:spcAft>
            </a:pPr>
            <a:r>
              <a:rPr lang="en-US" altLang="ja-JP" sz="1100" dirty="0">
                <a:solidFill>
                  <a:srgbClr val="000000"/>
                </a:solidFill>
                <a:latin typeface="Arial Narrow" panose="020B0606020202030204" pitchFamily="34" charset="0"/>
                <a:ea typeface="MS PGothic" pitchFamily="34" charset="-128"/>
              </a:rPr>
              <a:t>Free (no constraints) – also referred to as “tie-points” or “match-points”</a:t>
            </a:r>
          </a:p>
          <a:p>
            <a:pPr eaLnBrk="0" fontAlgn="base" hangingPunct="0">
              <a:spcBef>
                <a:spcPct val="0"/>
              </a:spcBef>
              <a:spcAft>
                <a:spcPct val="0"/>
              </a:spcAft>
            </a:pPr>
            <a:r>
              <a:rPr lang="en-US" altLang="ja-JP" sz="1100" dirty="0">
                <a:solidFill>
                  <a:srgbClr val="000000"/>
                </a:solidFill>
                <a:latin typeface="Arial Narrow" panose="020B0606020202030204" pitchFamily="34" charset="0"/>
                <a:ea typeface="MS PGothic" pitchFamily="34" charset="-128"/>
              </a:rPr>
              <a:t>Constrained (weighted to a ‘ground’)  - also referred to as “ground-points”</a:t>
            </a:r>
          </a:p>
          <a:p>
            <a:pPr eaLnBrk="0" fontAlgn="base" hangingPunct="0">
              <a:spcBef>
                <a:spcPct val="0"/>
              </a:spcBef>
              <a:spcAft>
                <a:spcPct val="0"/>
              </a:spcAft>
            </a:pPr>
            <a:r>
              <a:rPr lang="en-US" altLang="ja-JP" sz="1100" dirty="0">
                <a:solidFill>
                  <a:srgbClr val="000000"/>
                </a:solidFill>
                <a:latin typeface="Arial Narrow" panose="020B0606020202030204" pitchFamily="34" charset="0"/>
                <a:ea typeface="MS PGothic" pitchFamily="34" charset="-128"/>
              </a:rPr>
              <a:t>Fixed (highest constraint possible to ‘ground’) - also referred to as “ground-points”</a:t>
            </a:r>
          </a:p>
        </p:txBody>
      </p:sp>
    </p:spTree>
    <p:extLst>
      <p:ext uri="{BB962C8B-B14F-4D97-AF65-F5344CB8AC3E}">
        <p14:creationId xmlns:p14="http://schemas.microsoft.com/office/powerpoint/2010/main" val="1497124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76801" y="152401"/>
            <a:ext cx="2616409" cy="646331"/>
          </a:xfrm>
          <a:prstGeom prst="rect">
            <a:avLst/>
          </a:prstGeom>
          <a:noFill/>
        </p:spPr>
        <p:txBody>
          <a:bodyPr wrap="none" rtlCol="0">
            <a:spAutoFit/>
          </a:bodyPr>
          <a:lstStyle/>
          <a:p>
            <a:pPr algn="ctr" eaLnBrk="0" fontAlgn="base" hangingPunct="0">
              <a:spcBef>
                <a:spcPct val="0"/>
              </a:spcBef>
              <a:spcAft>
                <a:spcPct val="0"/>
              </a:spcAft>
            </a:pPr>
            <a:r>
              <a:rPr lang="en-US" altLang="en-US" b="1" dirty="0">
                <a:solidFill>
                  <a:srgbClr val="0066CC"/>
                </a:solidFill>
                <a:latin typeface="Arial Narrow" panose="020B0606020202030204" pitchFamily="34" charset="0"/>
                <a:ea typeface="MS PGothic" pitchFamily="34" charset="-128"/>
              </a:rPr>
              <a:t>Control (Ground) Points </a:t>
            </a:r>
          </a:p>
          <a:p>
            <a:pPr algn="ctr" eaLnBrk="0" fontAlgn="base" hangingPunct="0">
              <a:spcBef>
                <a:spcPct val="0"/>
              </a:spcBef>
              <a:spcAft>
                <a:spcPct val="0"/>
              </a:spcAft>
            </a:pPr>
            <a:r>
              <a:rPr lang="en-US" altLang="en-US" b="1" dirty="0">
                <a:solidFill>
                  <a:srgbClr val="0066CC"/>
                </a:solidFill>
                <a:latin typeface="Arial Narrow" panose="020B0606020202030204" pitchFamily="34" charset="0"/>
                <a:ea typeface="MS PGothic" pitchFamily="34" charset="-128"/>
              </a:rPr>
              <a:t>Type=Constrained or Fixed</a:t>
            </a:r>
            <a:endParaRPr lang="en-US" altLang="en-US" b="1" u="sng" dirty="0">
              <a:solidFill>
                <a:srgbClr val="0066CC"/>
              </a:solidFill>
              <a:latin typeface="Arial Narrow" panose="020B0606020202030204" pitchFamily="34" charset="0"/>
              <a:ea typeface="MS PGothic" pitchFamily="34" charset="-128"/>
            </a:endParaRPr>
          </a:p>
        </p:txBody>
      </p:sp>
      <p:sp>
        <p:nvSpPr>
          <p:cNvPr id="4" name="Rectangle 3"/>
          <p:cNvSpPr/>
          <p:nvPr/>
        </p:nvSpPr>
        <p:spPr>
          <a:xfrm>
            <a:off x="1828800" y="838201"/>
            <a:ext cx="8077200" cy="4122667"/>
          </a:xfrm>
          <a:prstGeom prst="rect">
            <a:avLst/>
          </a:prstGeom>
        </p:spPr>
        <p:txBody>
          <a:bodyPr wrap="square">
            <a:spAutoFit/>
          </a:bodyPr>
          <a:lstStyle/>
          <a:p>
            <a:pPr marL="285750" indent="-285750" eaLnBrk="0" fontAlgn="base" hangingPunct="0">
              <a:lnSpc>
                <a:spcPct val="130000"/>
              </a:lnSpc>
              <a:spcBef>
                <a:spcPct val="0"/>
              </a:spcBef>
              <a:spcAft>
                <a:spcPct val="0"/>
              </a:spcAft>
              <a:buFont typeface="Wingdings" charset="2"/>
              <a:buChar char="Ø"/>
            </a:pPr>
            <a:r>
              <a:rPr lang="en-US" sz="1600" dirty="0">
                <a:solidFill>
                  <a:srgbClr val="0066CC"/>
                </a:solidFill>
                <a:latin typeface="Arial" charset="0"/>
                <a:ea typeface="MS PGothic" pitchFamily="34" charset="-128"/>
              </a:rPr>
              <a:t>Control Point or Ground Point</a:t>
            </a:r>
          </a:p>
          <a:p>
            <a:pPr marL="742950" lvl="1"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Represents a known location on the ground (latitude/longitude/radius) </a:t>
            </a:r>
          </a:p>
          <a:p>
            <a:pPr marL="742950" lvl="1"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Sigma values or weights are assigned to each Control Point (indication of how accurate)</a:t>
            </a:r>
          </a:p>
          <a:p>
            <a:pPr marL="742950" lvl="1"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Example known ‘Ground’ sources</a:t>
            </a:r>
          </a:p>
          <a:p>
            <a:pPr marL="1200150" lvl="2"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For radius/topography values at a location</a:t>
            </a:r>
          </a:p>
          <a:p>
            <a:pPr marL="1657350" lvl="3"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LOLA for Moon, MOLA for Mars, Gaskell DEM for </a:t>
            </a:r>
            <a:r>
              <a:rPr lang="en-US" sz="1400" dirty="0" err="1">
                <a:solidFill>
                  <a:srgbClr val="0066CC"/>
                </a:solidFill>
                <a:latin typeface="Arial" charset="0"/>
                <a:ea typeface="MS PGothic" pitchFamily="34" charset="-128"/>
              </a:rPr>
              <a:t>Vesta</a:t>
            </a:r>
            <a:endParaRPr lang="en-US" sz="1400" dirty="0">
              <a:solidFill>
                <a:srgbClr val="0066CC"/>
              </a:solidFill>
              <a:latin typeface="Arial" charset="0"/>
              <a:ea typeface="MS PGothic" pitchFamily="34" charset="-128"/>
            </a:endParaRPr>
          </a:p>
          <a:p>
            <a:pPr marL="1200150" lvl="2"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For ‘horizontal’ latitude and longitude location values</a:t>
            </a:r>
          </a:p>
          <a:p>
            <a:pPr marL="1657350" lvl="3"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DEMs</a:t>
            </a:r>
          </a:p>
          <a:p>
            <a:pPr marL="1657350" lvl="3" indent="-285750" eaLnBrk="0" fontAlgn="base" hangingPunct="0">
              <a:lnSpc>
                <a:spcPct val="130000"/>
              </a:lnSpc>
              <a:spcBef>
                <a:spcPct val="0"/>
              </a:spcBef>
              <a:spcAft>
                <a:spcPct val="0"/>
              </a:spcAft>
              <a:buFont typeface="Arial"/>
              <a:buChar char="•"/>
            </a:pPr>
            <a:r>
              <a:rPr lang="en-US" sz="1400" dirty="0" err="1">
                <a:solidFill>
                  <a:srgbClr val="0066CC"/>
                </a:solidFill>
                <a:latin typeface="Arial" charset="0"/>
                <a:ea typeface="MS PGothic" pitchFamily="34" charset="-128"/>
              </a:rPr>
              <a:t>Basemaps</a:t>
            </a:r>
            <a:endParaRPr lang="en-US" sz="1400" dirty="0">
              <a:solidFill>
                <a:srgbClr val="0066CC"/>
              </a:solidFill>
              <a:latin typeface="Arial" charset="0"/>
              <a:ea typeface="MS PGothic" pitchFamily="34" charset="-128"/>
            </a:endParaRPr>
          </a:p>
          <a:p>
            <a:pPr marL="742950" lvl="1" indent="-285750" eaLnBrk="0" fontAlgn="base" hangingPunct="0">
              <a:lnSpc>
                <a:spcPct val="130000"/>
              </a:lnSpc>
              <a:spcBef>
                <a:spcPct val="0"/>
              </a:spcBef>
              <a:spcAft>
                <a:spcPct val="0"/>
              </a:spcAft>
              <a:buFont typeface="Arial"/>
              <a:buChar char="•"/>
            </a:pPr>
            <a:endParaRPr lang="en-US" sz="1600" dirty="0">
              <a:solidFill>
                <a:srgbClr val="0066CC"/>
              </a:solidFill>
              <a:latin typeface="Arial" charset="0"/>
              <a:ea typeface="MS PGothic" pitchFamily="34" charset="-128"/>
            </a:endParaRPr>
          </a:p>
          <a:p>
            <a:pPr marL="285750" indent="-285750" eaLnBrk="0" fontAlgn="base" hangingPunct="0">
              <a:lnSpc>
                <a:spcPct val="130000"/>
              </a:lnSpc>
              <a:spcBef>
                <a:spcPct val="0"/>
              </a:spcBef>
              <a:spcAft>
                <a:spcPct val="0"/>
              </a:spcAft>
              <a:buFont typeface="Wingdings" panose="05000000000000000000" pitchFamily="2" charset="2"/>
              <a:buChar char="Ø"/>
            </a:pPr>
            <a:r>
              <a:rPr lang="en-US" sz="1600" dirty="0">
                <a:solidFill>
                  <a:srgbClr val="3366CC"/>
                </a:solidFill>
                <a:latin typeface="Arial" charset="0"/>
                <a:ea typeface="MS PGothic" pitchFamily="34" charset="-128"/>
              </a:rPr>
              <a:t>Distribution</a:t>
            </a:r>
          </a:p>
          <a:p>
            <a:pPr marL="742950" lvl="1" indent="-285750" eaLnBrk="0" fontAlgn="base" hangingPunct="0">
              <a:lnSpc>
                <a:spcPct val="130000"/>
              </a:lnSpc>
              <a:spcBef>
                <a:spcPct val="0"/>
              </a:spcBef>
              <a:spcAft>
                <a:spcPct val="0"/>
              </a:spcAft>
              <a:buFont typeface="Arial"/>
              <a:buChar char="•"/>
            </a:pPr>
            <a:r>
              <a:rPr lang="en-US" sz="1400" dirty="0">
                <a:solidFill>
                  <a:srgbClr val="3366CC"/>
                </a:solidFill>
                <a:latin typeface="Arial" charset="0"/>
                <a:ea typeface="MS PGothic" pitchFamily="34" charset="-128"/>
              </a:rPr>
              <a:t>Control points need to be distributed across the ground coverage extents of the images</a:t>
            </a:r>
          </a:p>
          <a:p>
            <a:pPr marL="742950" lvl="1" indent="-285750" eaLnBrk="0" fontAlgn="base" hangingPunct="0">
              <a:lnSpc>
                <a:spcPct val="130000"/>
              </a:lnSpc>
              <a:spcBef>
                <a:spcPct val="0"/>
              </a:spcBef>
              <a:spcAft>
                <a:spcPct val="0"/>
              </a:spcAft>
              <a:buFont typeface="Arial"/>
              <a:buChar char="•"/>
            </a:pPr>
            <a:r>
              <a:rPr lang="en-US" sz="1400" dirty="0">
                <a:solidFill>
                  <a:srgbClr val="3366CC"/>
                </a:solidFill>
                <a:latin typeface="Arial" charset="0"/>
                <a:ea typeface="MS PGothic" pitchFamily="34" charset="-128"/>
              </a:rPr>
              <a:t>Control points need to distributed across/within the overlaps of the images</a:t>
            </a:r>
            <a:endParaRPr lang="en-US" sz="1400" dirty="0">
              <a:solidFill>
                <a:srgbClr val="0066CC"/>
              </a:solidFill>
              <a:latin typeface="Arial" charset="0"/>
              <a:ea typeface="MS PGothic" pitchFamily="34" charset="-128"/>
            </a:endParaRPr>
          </a:p>
          <a:p>
            <a:pPr marL="742950" lvl="1" indent="-285750" eaLnBrk="0" fontAlgn="base" hangingPunct="0">
              <a:lnSpc>
                <a:spcPct val="130000"/>
              </a:lnSpc>
              <a:spcBef>
                <a:spcPct val="0"/>
              </a:spcBef>
              <a:spcAft>
                <a:spcPct val="0"/>
              </a:spcAft>
              <a:buFont typeface="Arial"/>
              <a:buChar char="•"/>
            </a:pPr>
            <a:r>
              <a:rPr lang="en-US" sz="1400" dirty="0">
                <a:solidFill>
                  <a:srgbClr val="0066CC"/>
                </a:solidFill>
                <a:latin typeface="Arial" charset="0"/>
                <a:ea typeface="MS PGothic" pitchFamily="34" charset="-128"/>
              </a:rPr>
              <a:t>Refer to: </a:t>
            </a:r>
            <a:r>
              <a:rPr lang="en-US" sz="1400" dirty="0">
                <a:solidFill>
                  <a:srgbClr val="0066CC"/>
                </a:solidFill>
                <a:latin typeface="Arial" charset="0"/>
                <a:ea typeface="MS PGothic" pitchFamily="34" charset="-128"/>
                <a:hlinkClick r:id="rId2"/>
              </a:rPr>
              <a:t>http://isis.astrogeology.usgs.gov/IsisWorkshop/uploads/8/80/Qnet_demo.pdf</a:t>
            </a:r>
            <a:endParaRPr lang="en-US" sz="1400" dirty="0">
              <a:solidFill>
                <a:srgbClr val="0066CC"/>
              </a:solidFill>
              <a:latin typeface="Arial" charset="0"/>
              <a:ea typeface="MS PGothic" pitchFamily="34" charset="-128"/>
            </a:endParaRPr>
          </a:p>
        </p:txBody>
      </p:sp>
    </p:spTree>
    <p:extLst>
      <p:ext uri="{BB962C8B-B14F-4D97-AF65-F5344CB8AC3E}">
        <p14:creationId xmlns:p14="http://schemas.microsoft.com/office/powerpoint/2010/main" val="1565119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019800" y="1776174"/>
            <a:ext cx="4343400" cy="3733800"/>
            <a:chOff x="4495800" y="2286000"/>
            <a:chExt cx="4343400" cy="3733800"/>
          </a:xfrm>
        </p:grpSpPr>
        <p:pic>
          <p:nvPicPr>
            <p:cNvPr id="5" name="Picture 4" descr="dawn-snowman-ground.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95800" y="2286000"/>
              <a:ext cx="4343400" cy="3658630"/>
            </a:xfrm>
            <a:prstGeom prst="rect">
              <a:avLst/>
            </a:prstGeom>
          </p:spPr>
        </p:pic>
        <p:sp>
          <p:nvSpPr>
            <p:cNvPr id="9" name="Oval 8"/>
            <p:cNvSpPr/>
            <p:nvPr/>
          </p:nvSpPr>
          <p:spPr bwMode="auto">
            <a:xfrm>
              <a:off x="6858000" y="3124200"/>
              <a:ext cx="1219200" cy="1295400"/>
            </a:xfrm>
            <a:prstGeom prst="ellipse">
              <a:avLst/>
            </a:prstGeom>
            <a:noFill/>
            <a:ln w="127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sp>
          <p:nvSpPr>
            <p:cNvPr id="10" name="TextBox 9"/>
            <p:cNvSpPr txBox="1"/>
            <p:nvPr/>
          </p:nvSpPr>
          <p:spPr>
            <a:xfrm>
              <a:off x="7086600" y="5373469"/>
              <a:ext cx="1701583" cy="646331"/>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0066CC"/>
                  </a:solidFill>
                  <a:latin typeface="Times" pitchFamily="2" charset="0"/>
                  <a:ea typeface="MS PGothic" pitchFamily="34" charset="-128"/>
                </a:rPr>
                <a:t>Areas where additional</a:t>
              </a:r>
            </a:p>
            <a:p>
              <a:pPr eaLnBrk="0" fontAlgn="base" hangingPunct="0">
                <a:spcBef>
                  <a:spcPct val="0"/>
                </a:spcBef>
                <a:spcAft>
                  <a:spcPct val="0"/>
                </a:spcAft>
              </a:pPr>
              <a:r>
                <a:rPr lang="en-US" sz="1200" dirty="0">
                  <a:solidFill>
                    <a:srgbClr val="0066CC"/>
                  </a:solidFill>
                  <a:latin typeface="Times" pitchFamily="2" charset="0"/>
                  <a:ea typeface="MS PGothic" pitchFamily="34" charset="-128"/>
                </a:rPr>
                <a:t>control points should be</a:t>
              </a:r>
            </a:p>
            <a:p>
              <a:pPr eaLnBrk="0" fontAlgn="base" hangingPunct="0">
                <a:spcBef>
                  <a:spcPct val="0"/>
                </a:spcBef>
                <a:spcAft>
                  <a:spcPct val="0"/>
                </a:spcAft>
              </a:pPr>
              <a:r>
                <a:rPr lang="en-US" sz="1200" dirty="0">
                  <a:solidFill>
                    <a:srgbClr val="0066CC"/>
                  </a:solidFill>
                  <a:latin typeface="Times" pitchFamily="2" charset="0"/>
                  <a:ea typeface="MS PGothic" pitchFamily="34" charset="-128"/>
                </a:rPr>
                <a:t>collected</a:t>
              </a:r>
            </a:p>
          </p:txBody>
        </p:sp>
        <p:cxnSp>
          <p:nvCxnSpPr>
            <p:cNvPr id="12" name="Straight Arrow Connector 11"/>
            <p:cNvCxnSpPr>
              <a:endCxn id="10" idx="0"/>
            </p:cNvCxnSpPr>
            <p:nvPr/>
          </p:nvCxnSpPr>
          <p:spPr bwMode="auto">
            <a:xfrm>
              <a:off x="7620000" y="4419600"/>
              <a:ext cx="317392" cy="953869"/>
            </a:xfrm>
            <a:prstGeom prst="straightConnector1">
              <a:avLst/>
            </a:prstGeom>
            <a:solidFill>
              <a:schemeClr val="accent1"/>
            </a:solidFill>
            <a:ln w="15875" cap="flat" cmpd="sng" algn="ctr">
              <a:solidFill>
                <a:srgbClr val="0066CC"/>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Oval 16"/>
            <p:cNvSpPr/>
            <p:nvPr/>
          </p:nvSpPr>
          <p:spPr bwMode="auto">
            <a:xfrm>
              <a:off x="5867400" y="3276600"/>
              <a:ext cx="990600" cy="685800"/>
            </a:xfrm>
            <a:prstGeom prst="ellipse">
              <a:avLst/>
            </a:prstGeom>
            <a:noFill/>
            <a:ln w="127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a typeface="MS PGothic" pitchFamily="34" charset="-128"/>
              </a:endParaRPr>
            </a:p>
          </p:txBody>
        </p:sp>
      </p:grpSp>
      <p:sp>
        <p:nvSpPr>
          <p:cNvPr id="3" name="TextBox 2"/>
          <p:cNvSpPr txBox="1"/>
          <p:nvPr/>
        </p:nvSpPr>
        <p:spPr>
          <a:xfrm>
            <a:off x="4876801" y="152401"/>
            <a:ext cx="2616409" cy="646331"/>
          </a:xfrm>
          <a:prstGeom prst="rect">
            <a:avLst/>
          </a:prstGeom>
          <a:noFill/>
        </p:spPr>
        <p:txBody>
          <a:bodyPr wrap="none" rtlCol="0">
            <a:spAutoFit/>
          </a:bodyPr>
          <a:lstStyle/>
          <a:p>
            <a:pPr algn="ctr" eaLnBrk="0" fontAlgn="base" hangingPunct="0">
              <a:spcBef>
                <a:spcPct val="0"/>
              </a:spcBef>
              <a:spcAft>
                <a:spcPct val="0"/>
              </a:spcAft>
            </a:pPr>
            <a:r>
              <a:rPr lang="en-US" altLang="en-US" b="1" dirty="0">
                <a:solidFill>
                  <a:srgbClr val="0066CC"/>
                </a:solidFill>
                <a:latin typeface="Arial Narrow" panose="020B0606020202030204" pitchFamily="34" charset="0"/>
                <a:ea typeface="MS PGothic" pitchFamily="34" charset="-128"/>
              </a:rPr>
              <a:t>Control (Ground) Points </a:t>
            </a:r>
          </a:p>
          <a:p>
            <a:pPr algn="ctr" eaLnBrk="0" fontAlgn="base" hangingPunct="0">
              <a:spcBef>
                <a:spcPct val="0"/>
              </a:spcBef>
              <a:spcAft>
                <a:spcPct val="0"/>
              </a:spcAft>
            </a:pPr>
            <a:r>
              <a:rPr lang="en-US" altLang="en-US" b="1" dirty="0">
                <a:solidFill>
                  <a:srgbClr val="0066CC"/>
                </a:solidFill>
                <a:latin typeface="Arial Narrow" panose="020B0606020202030204" pitchFamily="34" charset="0"/>
                <a:ea typeface="MS PGothic" pitchFamily="34" charset="-128"/>
              </a:rPr>
              <a:t>Type=Constrained or Fixed</a:t>
            </a:r>
            <a:endParaRPr lang="en-US" altLang="en-US" b="1" u="sng" dirty="0">
              <a:solidFill>
                <a:srgbClr val="0066CC"/>
              </a:solidFill>
              <a:latin typeface="Arial Narrow" panose="020B0606020202030204" pitchFamily="34" charset="0"/>
              <a:ea typeface="MS PGothic" pitchFamily="34" charset="-128"/>
            </a:endParaRPr>
          </a:p>
        </p:txBody>
      </p:sp>
      <p:pic>
        <p:nvPicPr>
          <p:cNvPr id="6" name="Picture 5" descr="ground.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1216" y="2527300"/>
            <a:ext cx="4288585" cy="3035300"/>
          </a:xfrm>
          <a:prstGeom prst="rect">
            <a:avLst/>
          </a:prstGeom>
          <a:ln>
            <a:solidFill>
              <a:srgbClr val="3366CC"/>
            </a:solidFill>
          </a:ln>
        </p:spPr>
      </p:pic>
      <p:sp>
        <p:nvSpPr>
          <p:cNvPr id="7" name="TextBox 6"/>
          <p:cNvSpPr txBox="1"/>
          <p:nvPr/>
        </p:nvSpPr>
        <p:spPr>
          <a:xfrm>
            <a:off x="1600200" y="1371600"/>
            <a:ext cx="4495800" cy="1046440"/>
          </a:xfrm>
          <a:prstGeom prst="rect">
            <a:avLst/>
          </a:prstGeom>
          <a:noFill/>
        </p:spPr>
        <p:txBody>
          <a:bodyPr wrap="square" rtlCol="0">
            <a:spAutoFit/>
          </a:bodyPr>
          <a:lstStyle/>
          <a:p>
            <a:pPr algn="ctr" eaLnBrk="0" fontAlgn="base" hangingPunct="0">
              <a:spcBef>
                <a:spcPct val="0"/>
              </a:spcBef>
              <a:spcAft>
                <a:spcPct val="0"/>
              </a:spcAft>
            </a:pPr>
            <a:r>
              <a:rPr lang="en-US" sz="1400" b="1" dirty="0" err="1">
                <a:solidFill>
                  <a:srgbClr val="3366CC"/>
                </a:solidFill>
                <a:latin typeface="Arial" charset="0"/>
                <a:ea typeface="MS PGothic" pitchFamily="34" charset="-128"/>
              </a:rPr>
              <a:t>Vesta</a:t>
            </a:r>
            <a:r>
              <a:rPr lang="en-US" sz="1400" b="1" dirty="0">
                <a:solidFill>
                  <a:srgbClr val="3366CC"/>
                </a:solidFill>
                <a:latin typeface="Arial" charset="0"/>
                <a:ea typeface="MS PGothic" pitchFamily="34" charset="-128"/>
              </a:rPr>
              <a:t> – Gaskell DEM</a:t>
            </a:r>
          </a:p>
          <a:p>
            <a:pPr marL="285750" indent="-285750" eaLnBrk="0" fontAlgn="base" hangingPunct="0">
              <a:spcBef>
                <a:spcPct val="0"/>
              </a:spcBef>
              <a:spcAft>
                <a:spcPct val="0"/>
              </a:spcAft>
              <a:buFont typeface="Arial"/>
              <a:buChar char="•"/>
            </a:pPr>
            <a:r>
              <a:rPr lang="en-US" sz="1200" dirty="0" err="1">
                <a:solidFill>
                  <a:srgbClr val="3366CC"/>
                </a:solidFill>
                <a:latin typeface="Arial" charset="0"/>
                <a:ea typeface="MS PGothic" pitchFamily="34" charset="-128"/>
              </a:rPr>
              <a:t>Equirectangular</a:t>
            </a:r>
            <a:endParaRPr lang="en-US" sz="1200" dirty="0">
              <a:solidFill>
                <a:srgbClr val="3366CC"/>
              </a:solidFill>
              <a:latin typeface="Arial" charset="0"/>
              <a:ea typeface="MS PGothic" pitchFamily="34" charset="-128"/>
            </a:endParaRPr>
          </a:p>
          <a:p>
            <a:pPr marL="285750" indent="-285750" eaLnBrk="0" fontAlgn="base" hangingPunct="0">
              <a:spcBef>
                <a:spcPct val="0"/>
              </a:spcBef>
              <a:spcAft>
                <a:spcPct val="0"/>
              </a:spcAft>
              <a:buFont typeface="Arial"/>
              <a:buChar char="•"/>
            </a:pPr>
            <a:r>
              <a:rPr lang="en-US" sz="1200" dirty="0">
                <a:solidFill>
                  <a:srgbClr val="3366CC"/>
                </a:solidFill>
                <a:latin typeface="Arial" charset="0"/>
                <a:ea typeface="MS PGothic" pitchFamily="34" charset="-128"/>
              </a:rPr>
              <a:t>Shaded version</a:t>
            </a:r>
          </a:p>
          <a:p>
            <a:pPr marL="285750" indent="-285750" eaLnBrk="0" fontAlgn="base" hangingPunct="0">
              <a:spcBef>
                <a:spcPct val="0"/>
              </a:spcBef>
              <a:spcAft>
                <a:spcPct val="0"/>
              </a:spcAft>
              <a:buFont typeface="Arial"/>
              <a:buChar char="•"/>
            </a:pPr>
            <a:r>
              <a:rPr lang="en-US" sz="1200" dirty="0">
                <a:solidFill>
                  <a:srgbClr val="3366CC"/>
                </a:solidFill>
                <a:latin typeface="Arial" charset="0"/>
                <a:ea typeface="MS PGothic" pitchFamily="34" charset="-128"/>
              </a:rPr>
              <a:t>Pink marks indicate “ground” control point locations</a:t>
            </a:r>
          </a:p>
          <a:p>
            <a:pPr marL="742950" lvl="1" indent="-285750" eaLnBrk="0" fontAlgn="base" hangingPunct="0">
              <a:spcBef>
                <a:spcPct val="0"/>
              </a:spcBef>
              <a:spcAft>
                <a:spcPct val="0"/>
              </a:spcAft>
              <a:buFont typeface="Arial"/>
              <a:buChar char="•"/>
            </a:pPr>
            <a:r>
              <a:rPr lang="en-US" sz="1200" dirty="0">
                <a:solidFill>
                  <a:srgbClr val="3366CC"/>
                </a:solidFill>
                <a:latin typeface="Arial" charset="0"/>
                <a:ea typeface="MS PGothic" pitchFamily="34" charset="-128"/>
              </a:rPr>
              <a:t>This example is somewhat sparse</a:t>
            </a:r>
          </a:p>
        </p:txBody>
      </p:sp>
      <p:sp>
        <p:nvSpPr>
          <p:cNvPr id="8" name="TextBox 7"/>
          <p:cNvSpPr txBox="1"/>
          <p:nvPr/>
        </p:nvSpPr>
        <p:spPr>
          <a:xfrm>
            <a:off x="6096000" y="1371600"/>
            <a:ext cx="4343400" cy="861774"/>
          </a:xfrm>
          <a:prstGeom prst="rect">
            <a:avLst/>
          </a:prstGeom>
          <a:noFill/>
        </p:spPr>
        <p:txBody>
          <a:bodyPr wrap="square" rtlCol="0">
            <a:spAutoFit/>
          </a:bodyPr>
          <a:lstStyle/>
          <a:p>
            <a:pPr algn="ctr" eaLnBrk="0" fontAlgn="base" hangingPunct="0">
              <a:spcBef>
                <a:spcPct val="0"/>
              </a:spcBef>
              <a:spcAft>
                <a:spcPct val="0"/>
              </a:spcAft>
            </a:pPr>
            <a:r>
              <a:rPr lang="en-US" sz="1400" b="1" dirty="0" err="1">
                <a:solidFill>
                  <a:srgbClr val="3366CC"/>
                </a:solidFill>
                <a:latin typeface="Arial" charset="0"/>
                <a:ea typeface="MS PGothic" pitchFamily="34" charset="-128"/>
              </a:rPr>
              <a:t>Vesta</a:t>
            </a:r>
            <a:r>
              <a:rPr lang="en-US" sz="1400" b="1" dirty="0">
                <a:solidFill>
                  <a:srgbClr val="3366CC"/>
                </a:solidFill>
                <a:latin typeface="Arial" charset="0"/>
                <a:ea typeface="MS PGothic" pitchFamily="34" charset="-128"/>
              </a:rPr>
              <a:t> – DAWN Image Overlaps</a:t>
            </a:r>
          </a:p>
          <a:p>
            <a:pPr marL="285750" indent="-285750" eaLnBrk="0" fontAlgn="base" hangingPunct="0">
              <a:spcBef>
                <a:spcPct val="0"/>
              </a:spcBef>
              <a:spcAft>
                <a:spcPct val="0"/>
              </a:spcAft>
              <a:buFont typeface="Arial"/>
              <a:buChar char="•"/>
            </a:pPr>
            <a:r>
              <a:rPr lang="en-US" sz="1200" dirty="0" err="1">
                <a:solidFill>
                  <a:srgbClr val="3366CC"/>
                </a:solidFill>
                <a:latin typeface="Arial" charset="0"/>
                <a:ea typeface="MS PGothic" pitchFamily="34" charset="-128"/>
              </a:rPr>
              <a:t>Equirectangular</a:t>
            </a:r>
            <a:endParaRPr lang="en-US" sz="1200" dirty="0">
              <a:solidFill>
                <a:srgbClr val="3366CC"/>
              </a:solidFill>
              <a:latin typeface="Arial" charset="0"/>
              <a:ea typeface="MS PGothic" pitchFamily="34" charset="-128"/>
            </a:endParaRPr>
          </a:p>
          <a:p>
            <a:pPr marL="285750" indent="-285750" eaLnBrk="0" fontAlgn="base" hangingPunct="0">
              <a:spcBef>
                <a:spcPct val="0"/>
              </a:spcBef>
              <a:spcAft>
                <a:spcPct val="0"/>
              </a:spcAft>
              <a:buFont typeface="Arial"/>
              <a:buChar char="•"/>
            </a:pPr>
            <a:r>
              <a:rPr lang="en-US" sz="1200" dirty="0">
                <a:solidFill>
                  <a:srgbClr val="3366CC"/>
                </a:solidFill>
                <a:latin typeface="Arial" charset="0"/>
                <a:ea typeface="MS PGothic" pitchFamily="34" charset="-128"/>
              </a:rPr>
              <a:t>Shaded version</a:t>
            </a:r>
          </a:p>
          <a:p>
            <a:pPr marL="285750" indent="-285750" eaLnBrk="0" fontAlgn="base" hangingPunct="0">
              <a:spcBef>
                <a:spcPct val="0"/>
              </a:spcBef>
              <a:spcAft>
                <a:spcPct val="0"/>
              </a:spcAft>
              <a:buFont typeface="Arial"/>
              <a:buChar char="•"/>
            </a:pPr>
            <a:r>
              <a:rPr lang="en-US" sz="1200" dirty="0">
                <a:solidFill>
                  <a:srgbClr val="3366CC"/>
                </a:solidFill>
                <a:latin typeface="Arial" charset="0"/>
                <a:ea typeface="MS PGothic" pitchFamily="34" charset="-128"/>
              </a:rPr>
              <a:t>Green marks indicate “ground” control points</a:t>
            </a:r>
          </a:p>
        </p:txBody>
      </p:sp>
    </p:spTree>
    <p:extLst>
      <p:ext uri="{BB962C8B-B14F-4D97-AF65-F5344CB8AC3E}">
        <p14:creationId xmlns:p14="http://schemas.microsoft.com/office/powerpoint/2010/main" val="3411013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6B01B1-FC70-F54E-BC45-9E8D00BB0C27}"/>
              </a:ext>
            </a:extLst>
          </p:cNvPr>
          <p:cNvSpPr txBox="1"/>
          <p:nvPr/>
        </p:nvSpPr>
        <p:spPr>
          <a:xfrm>
            <a:off x="0" y="707886"/>
            <a:ext cx="12192000" cy="2308324"/>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 single map projection template is needed… </a:t>
            </a:r>
          </a:p>
          <a:p>
            <a:r>
              <a:rPr lang="en-US" dirty="0">
                <a:latin typeface="Calibri" panose="020F0502020204030204" pitchFamily="34" charset="0"/>
                <a:cs typeface="Calibri" panose="020F0502020204030204" pitchFamily="34" charset="0"/>
              </a:rPr>
              <a:t>For later mosaicking, all projected images need to utilize the same resolution, projection, longitude domain, latitude type </a:t>
            </a:r>
            <a:r>
              <a:rPr lang="en-US" dirty="0" err="1">
                <a:latin typeface="Calibri" panose="020F0502020204030204" pitchFamily="34" charset="0"/>
                <a:cs typeface="Calibri" panose="020F0502020204030204" pitchFamily="34" charset="0"/>
              </a:rPr>
              <a:t>etc</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Demo </a:t>
            </a:r>
            <a:r>
              <a:rPr lang="en-US" b="1" dirty="0" err="1">
                <a:latin typeface="Calibri" panose="020F0502020204030204" pitchFamily="34" charset="0"/>
                <a:cs typeface="Calibri" panose="020F0502020204030204" pitchFamily="34" charset="0"/>
              </a:rPr>
              <a:t>maptemplate</a:t>
            </a:r>
            <a:endParaRPr lang="en-US" b="1"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Examine </a:t>
            </a:r>
            <a:r>
              <a:rPr lang="en-US" b="1" dirty="0" err="1">
                <a:latin typeface="Calibri" panose="020F0502020204030204" pitchFamily="34" charset="0"/>
                <a:cs typeface="Calibri" panose="020F0502020204030204" pitchFamily="34" charset="0"/>
              </a:rPr>
              <a:t>sinu.map</a:t>
            </a:r>
            <a:endParaRPr lang="en-US" b="1" dirty="0">
              <a:latin typeface="Calibri" panose="020F0502020204030204" pitchFamily="34" charset="0"/>
              <a:cs typeface="Calibri" panose="020F0502020204030204" pitchFamily="34" charset="0"/>
            </a:endParaRP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Project images and Mosaic with different blending strategies</a:t>
            </a:r>
            <a:endParaRPr lang="en-US" sz="16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858A1DF3-A520-D044-8208-98EA1F179CDD}"/>
              </a:ext>
            </a:extLst>
          </p:cNvPr>
          <p:cNvSpPr txBox="1"/>
          <p:nvPr/>
        </p:nvSpPr>
        <p:spPr>
          <a:xfrm>
            <a:off x="0" y="0"/>
            <a:ext cx="12192000" cy="707886"/>
          </a:xfrm>
          <a:prstGeom prst="rect">
            <a:avLst/>
          </a:prstGeom>
          <a:noFill/>
        </p:spPr>
        <p:txBody>
          <a:bodyPr wrap="square" rtlCol="0">
            <a:spAutoFit/>
          </a:bodyPr>
          <a:lstStyle/>
          <a:p>
            <a:r>
              <a:rPr lang="en-US" sz="4000" dirty="0"/>
              <a:t>Uncontrolled Mosaic Example – Map Projection</a:t>
            </a:r>
          </a:p>
        </p:txBody>
      </p:sp>
      <p:sp>
        <p:nvSpPr>
          <p:cNvPr id="2" name="Google Shape;177;p12">
            <a:extLst>
              <a:ext uri="{FF2B5EF4-FFF2-40B4-BE49-F238E27FC236}">
                <a16:creationId xmlns:a16="http://schemas.microsoft.com/office/drawing/2014/main" id="{380FC6D0-BAD2-284A-EB89-4E0F6FB15E21}"/>
              </a:ext>
            </a:extLst>
          </p:cNvPr>
          <p:cNvSpPr txBox="1"/>
          <p:nvPr/>
        </p:nvSpPr>
        <p:spPr>
          <a:xfrm>
            <a:off x="0" y="3257055"/>
            <a:ext cx="12192000" cy="2893059"/>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latin typeface="Courier New" panose="02070309020205020404" pitchFamily="49" charset="0"/>
                <a:cs typeface="Courier New" panose="02070309020205020404" pitchFamily="49" charset="0"/>
              </a:rPr>
              <a:t>### Try a ‘quick’ map projection</a:t>
            </a:r>
          </a:p>
          <a:p>
            <a:pPr marL="0" marR="0" lvl="0" indent="0" algn="l" rtl="0">
              <a:spcBef>
                <a:spcPts val="0"/>
              </a:spcBef>
              <a:spcAft>
                <a:spcPts val="0"/>
              </a:spcAft>
              <a:buNone/>
            </a:pPr>
            <a:r>
              <a:rPr lang="en-US" sz="1400" dirty="0">
                <a:latin typeface="Courier New" panose="02070309020205020404" pitchFamily="49" charset="0"/>
                <a:cs typeface="Courier New" panose="02070309020205020404" pitchFamily="49" charset="0"/>
              </a:rPr>
              <a:t>cam2map from=Lev1/\$1.lev1.cub to=Lev2/\$1.lev2.cub map=</a:t>
            </a:r>
            <a:r>
              <a:rPr lang="en-US" sz="1400" dirty="0" err="1">
                <a:latin typeface="Courier New" panose="02070309020205020404" pitchFamily="49" charset="0"/>
                <a:cs typeface="Courier New" panose="02070309020205020404" pitchFamily="49" charset="0"/>
              </a:rPr>
              <a:t>sinu.map</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pixres</a:t>
            </a:r>
            <a:r>
              <a:rPr lang="en-US" sz="1400" dirty="0">
                <a:latin typeface="Courier New" panose="02070309020205020404" pitchFamily="49" charset="0"/>
                <a:cs typeface="Courier New" panose="02070309020205020404" pitchFamily="49" charset="0"/>
              </a:rPr>
              <a:t>=map -</a:t>
            </a:r>
            <a:r>
              <a:rPr lang="en-US" sz="1400" dirty="0" err="1">
                <a:latin typeface="Courier New" panose="02070309020205020404" pitchFamily="49" charset="0"/>
                <a:cs typeface="Courier New" panose="02070309020205020404" pitchFamily="49" charset="0"/>
              </a:rPr>
              <a:t>batchlist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names.lis</a:t>
            </a:r>
            <a:endParaRPr lang="en-US" sz="14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400" dirty="0">
                <a:latin typeface="Courier New" panose="02070309020205020404" pitchFamily="49" charset="0"/>
                <a:cs typeface="Courier New" panose="02070309020205020404" pitchFamily="49" charset="0"/>
              </a:rPr>
              <a:t>ls Lev2/*.cub &gt;! lev2.lis</a:t>
            </a:r>
          </a:p>
          <a:p>
            <a:pPr marL="0" marR="0" lvl="0" indent="0" algn="l" rtl="0">
              <a:spcBef>
                <a:spcPts val="0"/>
              </a:spcBef>
              <a:spcAft>
                <a:spcPts val="0"/>
              </a:spcAft>
              <a:buNone/>
            </a:pPr>
            <a:endParaRPr lang="en-US" sz="14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400" dirty="0">
                <a:latin typeface="Courier New" panose="02070309020205020404" pitchFamily="49" charset="0"/>
                <a:cs typeface="Courier New" panose="02070309020205020404" pitchFamily="49" charset="0"/>
              </a:rPr>
              <a:t>### Mosaic with different blending strategies</a:t>
            </a:r>
          </a:p>
          <a:p>
            <a:pPr marL="0" marR="0" lvl="0" indent="0" algn="l" rtl="0">
              <a:spcBef>
                <a:spcPts val="0"/>
              </a:spcBef>
              <a:spcAft>
                <a:spcPts val="0"/>
              </a:spcAft>
              <a:buNone/>
            </a:pPr>
            <a:r>
              <a:rPr lang="en-US" sz="1400" dirty="0" err="1">
                <a:latin typeface="Courier New" panose="02070309020205020404" pitchFamily="49" charset="0"/>
                <a:cs typeface="Courier New" panose="02070309020205020404" pitchFamily="49" charset="0"/>
              </a:rPr>
              <a:t>automos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fromlist</a:t>
            </a:r>
            <a:r>
              <a:rPr lang="en-US" sz="1400" dirty="0">
                <a:latin typeface="Courier New" panose="02070309020205020404" pitchFamily="49" charset="0"/>
                <a:cs typeface="Courier New" panose="02070309020205020404" pitchFamily="49" charset="0"/>
              </a:rPr>
              <a:t>=lev2.lis mosaic=</a:t>
            </a:r>
            <a:r>
              <a:rPr lang="en-US" sz="1400" dirty="0" err="1">
                <a:latin typeface="Courier New" panose="02070309020205020404" pitchFamily="49" charset="0"/>
                <a:cs typeface="Courier New" panose="02070309020205020404" pitchFamily="49" charset="0"/>
              </a:rPr>
              <a:t>slapdash.cub</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matchbandbin</a:t>
            </a:r>
            <a:r>
              <a:rPr lang="en-US" sz="1400" dirty="0">
                <a:latin typeface="Courier New" panose="02070309020205020404" pitchFamily="49" charset="0"/>
                <a:cs typeface="Courier New" panose="02070309020205020404" pitchFamily="49" charset="0"/>
              </a:rPr>
              <a:t>=false priority=average</a:t>
            </a:r>
          </a:p>
          <a:p>
            <a:pPr marL="0" marR="0" lvl="0" indent="0" algn="l" rtl="0">
              <a:spcBef>
                <a:spcPts val="0"/>
              </a:spcBef>
              <a:spcAft>
                <a:spcPts val="0"/>
              </a:spcAft>
              <a:buNone/>
            </a:pPr>
            <a:endParaRPr lang="en-US" sz="14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400" dirty="0">
                <a:latin typeface="Courier New" panose="02070309020205020404" pitchFamily="49" charset="0"/>
                <a:cs typeface="Courier New" panose="02070309020205020404" pitchFamily="49" charset="0"/>
              </a:rPr>
              <a:t>equalizer </a:t>
            </a:r>
            <a:r>
              <a:rPr lang="en-US" sz="1400" dirty="0" err="1">
                <a:latin typeface="Courier New" panose="02070309020205020404" pitchFamily="49" charset="0"/>
                <a:cs typeface="Courier New" panose="02070309020205020404" pitchFamily="49" charset="0"/>
              </a:rPr>
              <a:t>fromlist</a:t>
            </a:r>
            <a:r>
              <a:rPr lang="en-US" sz="1400" dirty="0">
                <a:latin typeface="Courier New" panose="02070309020205020404" pitchFamily="49" charset="0"/>
                <a:cs typeface="Courier New" panose="02070309020205020404" pitchFamily="49" charset="0"/>
              </a:rPr>
              <a:t>=lev2.lis process=both</a:t>
            </a:r>
          </a:p>
          <a:p>
            <a:pPr marL="0" marR="0" lvl="0" indent="0" algn="l" rtl="0">
              <a:spcBef>
                <a:spcPts val="0"/>
              </a:spcBef>
              <a:spcAft>
                <a:spcPts val="0"/>
              </a:spcAft>
              <a:buNone/>
            </a:pPr>
            <a:r>
              <a:rPr lang="en-US" sz="1400" dirty="0">
                <a:latin typeface="Courier New" panose="02070309020205020404" pitchFamily="49" charset="0"/>
                <a:cs typeface="Courier New" panose="02070309020205020404" pitchFamily="49" charset="0"/>
              </a:rPr>
              <a:t>ls Lev2/*</a:t>
            </a:r>
            <a:r>
              <a:rPr lang="en-US" sz="1400" dirty="0" err="1">
                <a:latin typeface="Courier New" panose="02070309020205020404" pitchFamily="49" charset="0"/>
                <a:cs typeface="Courier New" panose="02070309020205020404" pitchFamily="49" charset="0"/>
              </a:rPr>
              <a:t>equ.cub</a:t>
            </a:r>
            <a:r>
              <a:rPr lang="en-US" sz="1400" dirty="0">
                <a:latin typeface="Courier New" panose="02070309020205020404" pitchFamily="49" charset="0"/>
                <a:cs typeface="Courier New" panose="02070309020205020404" pitchFamily="49" charset="0"/>
              </a:rPr>
              <a:t> &gt;! lev2.equ.lis</a:t>
            </a:r>
          </a:p>
          <a:p>
            <a:pPr marL="0" marR="0" lvl="0" indent="0" algn="l" rtl="0">
              <a:spcBef>
                <a:spcPts val="0"/>
              </a:spcBef>
              <a:spcAft>
                <a:spcPts val="0"/>
              </a:spcAft>
              <a:buNone/>
            </a:pPr>
            <a:r>
              <a:rPr lang="en-US" sz="1400" dirty="0" err="1">
                <a:latin typeface="Courier New" panose="02070309020205020404" pitchFamily="49" charset="0"/>
                <a:cs typeface="Courier New" panose="02070309020205020404" pitchFamily="49" charset="0"/>
              </a:rPr>
              <a:t>automos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fromlist</a:t>
            </a:r>
            <a:r>
              <a:rPr lang="en-US" sz="1400" dirty="0">
                <a:latin typeface="Courier New" panose="02070309020205020404" pitchFamily="49" charset="0"/>
                <a:cs typeface="Courier New" panose="02070309020205020404" pitchFamily="49" charset="0"/>
              </a:rPr>
              <a:t>=lev2.equ.lis mosaic=</a:t>
            </a:r>
            <a:r>
              <a:rPr lang="en-US" sz="1400" dirty="0" err="1">
                <a:latin typeface="Courier New" panose="02070309020205020404" pitchFamily="49" charset="0"/>
                <a:cs typeface="Courier New" panose="02070309020205020404" pitchFamily="49" charset="0"/>
              </a:rPr>
              <a:t>equ_slapdash.cub</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matchbandbin</a:t>
            </a:r>
            <a:r>
              <a:rPr lang="en-US" sz="1400" dirty="0">
                <a:latin typeface="Courier New" panose="02070309020205020404" pitchFamily="49" charset="0"/>
                <a:cs typeface="Courier New" panose="02070309020205020404" pitchFamily="49" charset="0"/>
              </a:rPr>
              <a:t>=false priority=average</a:t>
            </a:r>
          </a:p>
          <a:p>
            <a:pPr marL="0" marR="0" lvl="0" indent="0" algn="l" rtl="0">
              <a:spcBef>
                <a:spcPts val="0"/>
              </a:spcBef>
              <a:spcAft>
                <a:spcPts val="0"/>
              </a:spcAft>
              <a:buNone/>
            </a:pPr>
            <a:endParaRPr lang="en-US" sz="14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400" dirty="0">
                <a:latin typeface="Courier New" panose="02070309020205020404" pitchFamily="49" charset="0"/>
                <a:cs typeface="Courier New" panose="02070309020205020404" pitchFamily="49" charset="0"/>
              </a:rPr>
              <a:t>### USE QVIEW TO VIEW THE RESULT - note the seams and offsets</a:t>
            </a:r>
          </a:p>
          <a:p>
            <a:pPr marL="0" marR="0" lvl="0" indent="0" algn="l" rtl="0">
              <a:spcBef>
                <a:spcPts val="0"/>
              </a:spcBef>
              <a:spcAft>
                <a:spcPts val="0"/>
              </a:spcAft>
              <a:buNone/>
            </a:pPr>
            <a:r>
              <a:rPr lang="en-US" sz="1400" dirty="0" err="1">
                <a:latin typeface="Courier New" panose="02070309020205020404" pitchFamily="49" charset="0"/>
                <a:cs typeface="Courier New" panose="02070309020205020404" pitchFamily="49" charset="0"/>
              </a:rPr>
              <a:t>qview</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equ_slapdash.cub</a:t>
            </a: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59374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6CC77C-EE34-6919-0B97-1A6C47F00E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93958" y="2400300"/>
            <a:ext cx="6498041" cy="4457700"/>
          </a:xfrm>
          <a:prstGeom prst="rect">
            <a:avLst/>
          </a:prstGeom>
        </p:spPr>
      </p:pic>
      <p:pic>
        <p:nvPicPr>
          <p:cNvPr id="5" name="Picture 4">
            <a:extLst>
              <a:ext uri="{FF2B5EF4-FFF2-40B4-BE49-F238E27FC236}">
                <a16:creationId xmlns:a16="http://schemas.microsoft.com/office/drawing/2014/main" id="{94F29756-7818-E610-4328-0703B7FFF6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0"/>
            <a:ext cx="5611389" cy="3703320"/>
          </a:xfrm>
          <a:prstGeom prst="rect">
            <a:avLst/>
          </a:prstGeom>
        </p:spPr>
      </p:pic>
      <p:sp>
        <p:nvSpPr>
          <p:cNvPr id="6" name="TextBox 5">
            <a:extLst>
              <a:ext uri="{FF2B5EF4-FFF2-40B4-BE49-F238E27FC236}">
                <a16:creationId xmlns:a16="http://schemas.microsoft.com/office/drawing/2014/main" id="{5F28D435-4ABD-4F0E-721C-E819537E9039}"/>
              </a:ext>
            </a:extLst>
          </p:cNvPr>
          <p:cNvSpPr txBox="1"/>
          <p:nvPr/>
        </p:nvSpPr>
        <p:spPr>
          <a:xfrm>
            <a:off x="6096000" y="794137"/>
            <a:ext cx="5930213" cy="954107"/>
          </a:xfrm>
          <a:prstGeom prst="rect">
            <a:avLst/>
          </a:prstGeom>
          <a:noFill/>
        </p:spPr>
        <p:txBody>
          <a:bodyPr wrap="none" rtlCol="0">
            <a:spAutoFit/>
          </a:bodyPr>
          <a:lstStyle/>
          <a:p>
            <a:r>
              <a:rPr lang="en-US" sz="2800" dirty="0"/>
              <a:t>These MDIS data are very well-behaved</a:t>
            </a:r>
          </a:p>
          <a:p>
            <a:r>
              <a:rPr lang="en-US" sz="2800" dirty="0"/>
              <a:t>Uncontrolled mosaics work great</a:t>
            </a:r>
          </a:p>
        </p:txBody>
      </p:sp>
    </p:spTree>
    <p:extLst>
      <p:ext uri="{BB962C8B-B14F-4D97-AF65-F5344CB8AC3E}">
        <p14:creationId xmlns:p14="http://schemas.microsoft.com/office/powerpoint/2010/main" val="1105712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6B01B1-FC70-F54E-BC45-9E8D00BB0C27}"/>
              </a:ext>
            </a:extLst>
          </p:cNvPr>
          <p:cNvSpPr txBox="1"/>
          <p:nvPr/>
        </p:nvSpPr>
        <p:spPr>
          <a:xfrm>
            <a:off x="0" y="572714"/>
            <a:ext cx="121920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Demo a repeat with CTX data – see </a:t>
            </a:r>
            <a:r>
              <a:rPr lang="en-US" dirty="0">
                <a:latin typeface="Courier New" panose="02070309020205020404" pitchFamily="49" charset="0"/>
                <a:cs typeface="Courier New" panose="02070309020205020404" pitchFamily="49" charset="0"/>
              </a:rPr>
              <a:t>LAB5_CTX_SCRATCH.txt</a:t>
            </a:r>
          </a:p>
        </p:txBody>
      </p:sp>
      <p:sp>
        <p:nvSpPr>
          <p:cNvPr id="5" name="TextBox 4">
            <a:extLst>
              <a:ext uri="{FF2B5EF4-FFF2-40B4-BE49-F238E27FC236}">
                <a16:creationId xmlns:a16="http://schemas.microsoft.com/office/drawing/2014/main" id="{858A1DF3-A520-D044-8208-98EA1F179CDD}"/>
              </a:ext>
            </a:extLst>
          </p:cNvPr>
          <p:cNvSpPr txBox="1"/>
          <p:nvPr/>
        </p:nvSpPr>
        <p:spPr>
          <a:xfrm>
            <a:off x="0" y="0"/>
            <a:ext cx="12192000" cy="646331"/>
          </a:xfrm>
          <a:prstGeom prst="rect">
            <a:avLst/>
          </a:prstGeom>
          <a:noFill/>
        </p:spPr>
        <p:txBody>
          <a:bodyPr wrap="square" rtlCol="0">
            <a:spAutoFit/>
          </a:bodyPr>
          <a:lstStyle/>
          <a:p>
            <a:r>
              <a:rPr lang="en-US" sz="3600" dirty="0"/>
              <a:t>Uncontrolled Mosaic Example – 2</a:t>
            </a:r>
            <a:r>
              <a:rPr lang="en-US" sz="3600" baseline="30000" dirty="0"/>
              <a:t>nd</a:t>
            </a:r>
            <a:r>
              <a:rPr lang="en-US" sz="3600" dirty="0"/>
              <a:t> example (if time allows)</a:t>
            </a:r>
          </a:p>
        </p:txBody>
      </p:sp>
      <p:pic>
        <p:nvPicPr>
          <p:cNvPr id="2" name="Picture 1">
            <a:extLst>
              <a:ext uri="{FF2B5EF4-FFF2-40B4-BE49-F238E27FC236}">
                <a16:creationId xmlns:a16="http://schemas.microsoft.com/office/drawing/2014/main" id="{C52E5157-AB08-7649-8935-1805617DF1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4243" y="1061829"/>
            <a:ext cx="5928038" cy="5442228"/>
          </a:xfrm>
          <a:prstGeom prst="rect">
            <a:avLst/>
          </a:prstGeom>
        </p:spPr>
      </p:pic>
      <p:pic>
        <p:nvPicPr>
          <p:cNvPr id="3" name="Picture 2">
            <a:extLst>
              <a:ext uri="{FF2B5EF4-FFF2-40B4-BE49-F238E27FC236}">
                <a16:creationId xmlns:a16="http://schemas.microsoft.com/office/drawing/2014/main" id="{55136953-1538-4747-A328-603E78D589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81283" y="707886"/>
            <a:ext cx="1978997" cy="6150114"/>
          </a:xfrm>
          <a:prstGeom prst="rect">
            <a:avLst/>
          </a:prstGeom>
        </p:spPr>
      </p:pic>
    </p:spTree>
    <p:extLst>
      <p:ext uri="{BB962C8B-B14F-4D97-AF65-F5344CB8AC3E}">
        <p14:creationId xmlns:p14="http://schemas.microsoft.com/office/powerpoint/2010/main" val="2322657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6B01B1-FC70-F54E-BC45-9E8D00BB0C27}"/>
              </a:ext>
            </a:extLst>
          </p:cNvPr>
          <p:cNvSpPr txBox="1"/>
          <p:nvPr/>
        </p:nvSpPr>
        <p:spPr>
          <a:xfrm>
            <a:off x="0" y="707886"/>
            <a:ext cx="12192000" cy="58169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Based on a USGS tutorial using Messenger data</a:t>
            </a:r>
          </a:p>
          <a:p>
            <a:r>
              <a:rPr lang="en-US" dirty="0">
                <a:latin typeface="Calibri" panose="020F0502020204030204" pitchFamily="34" charset="0"/>
                <a:cs typeface="Calibri" panose="020F0502020204030204" pitchFamily="34" charset="0"/>
              </a:rPr>
              <a:t>Use the </a:t>
            </a:r>
            <a:r>
              <a:rPr lang="en-US" dirty="0" err="1">
                <a:latin typeface="Courier New" panose="02070309020205020404" pitchFamily="49" charset="0"/>
                <a:cs typeface="Courier New" panose="02070309020205020404" pitchFamily="49" charset="0"/>
              </a:rPr>
              <a:t>MDIS_Controlled_example</a:t>
            </a:r>
            <a:r>
              <a:rPr lang="en-US" dirty="0">
                <a:latin typeface="Courier New" panose="02070309020205020404" pitchFamily="49" charset="0"/>
                <a:cs typeface="Courier New" panose="02070309020205020404" pitchFamily="49" charset="0"/>
              </a:rPr>
              <a:t> </a:t>
            </a:r>
            <a:r>
              <a:rPr lang="en-US" dirty="0">
                <a:latin typeface="Calibri" panose="020F0502020204030204" pitchFamily="34" charset="0"/>
                <a:cs typeface="Calibri" panose="020F0502020204030204" pitchFamily="34" charset="0"/>
              </a:rPr>
              <a:t>folder and steps in the </a:t>
            </a:r>
            <a:r>
              <a:rPr lang="en-US" dirty="0">
                <a:latin typeface="Courier New" panose="02070309020205020404" pitchFamily="49" charset="0"/>
                <a:cs typeface="Courier New" panose="02070309020205020404" pitchFamily="49" charset="0"/>
              </a:rPr>
              <a:t>LAB5_FULL_SCRATCH.txt </a:t>
            </a:r>
            <a:r>
              <a:rPr lang="en-US" dirty="0">
                <a:latin typeface="Calibri" panose="020F0502020204030204" pitchFamily="34" charset="0"/>
                <a:cs typeface="Calibri" panose="020F0502020204030204" pitchFamily="34" charset="0"/>
              </a:rPr>
              <a:t>file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Major Steps:</a:t>
            </a:r>
          </a:p>
          <a:p>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Find overlaps between images</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Seed with Control points</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Massage the Control Network </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Use </a:t>
            </a:r>
            <a:r>
              <a:rPr lang="en-US" sz="2400" dirty="0" err="1">
                <a:latin typeface="Courier New" panose="02070309020205020404" pitchFamily="49" charset="0"/>
                <a:cs typeface="Courier New" panose="02070309020205020404" pitchFamily="49" charset="0"/>
              </a:rPr>
              <a:t>pointreg</a:t>
            </a:r>
            <a:r>
              <a:rPr lang="en-US" sz="2400" dirty="0">
                <a:latin typeface="Calibri" panose="020F0502020204030204" pitchFamily="34" charset="0"/>
                <a:cs typeface="Calibri" panose="020F0502020204030204" pitchFamily="34" charset="0"/>
              </a:rPr>
              <a:t> to refine control point positions</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Use </a:t>
            </a:r>
            <a:r>
              <a:rPr lang="en-US" sz="2400" dirty="0">
                <a:latin typeface="Courier New" panose="02070309020205020404" pitchFamily="49" charset="0"/>
                <a:cs typeface="Courier New" panose="02070309020205020404" pitchFamily="49" charset="0"/>
              </a:rPr>
              <a:t>jigsaw</a:t>
            </a:r>
            <a:r>
              <a:rPr lang="en-US" sz="2400" dirty="0">
                <a:latin typeface="Calibri" panose="020F0502020204030204" pitchFamily="34" charset="0"/>
                <a:cs typeface="Calibri" panose="020F0502020204030204" pitchFamily="34" charset="0"/>
              </a:rPr>
              <a:t> to update the pointing kernels</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Map Project and Mosaic the images.</a:t>
            </a:r>
          </a:p>
          <a:p>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58A1DF3-A520-D044-8208-98EA1F179CDD}"/>
              </a:ext>
            </a:extLst>
          </p:cNvPr>
          <p:cNvSpPr txBox="1"/>
          <p:nvPr/>
        </p:nvSpPr>
        <p:spPr>
          <a:xfrm>
            <a:off x="0" y="0"/>
            <a:ext cx="12192000" cy="707886"/>
          </a:xfrm>
          <a:prstGeom prst="rect">
            <a:avLst/>
          </a:prstGeom>
          <a:noFill/>
        </p:spPr>
        <p:txBody>
          <a:bodyPr wrap="square" rtlCol="0">
            <a:spAutoFit/>
          </a:bodyPr>
          <a:lstStyle/>
          <a:p>
            <a:r>
              <a:rPr lang="en-US" sz="4000" dirty="0"/>
              <a:t>Controlled Mosaic Example</a:t>
            </a:r>
          </a:p>
        </p:txBody>
      </p:sp>
      <p:sp>
        <p:nvSpPr>
          <p:cNvPr id="6" name="Right Brace 5">
            <a:extLst>
              <a:ext uri="{FF2B5EF4-FFF2-40B4-BE49-F238E27FC236}">
                <a16:creationId xmlns:a16="http://schemas.microsoft.com/office/drawing/2014/main" id="{F179AF3E-3A0D-444D-9DE7-5CF54A9E9761}"/>
              </a:ext>
            </a:extLst>
          </p:cNvPr>
          <p:cNvSpPr/>
          <p:nvPr/>
        </p:nvSpPr>
        <p:spPr>
          <a:xfrm>
            <a:off x="6584423" y="3309027"/>
            <a:ext cx="238539" cy="185861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14495485-79C9-0F4E-A4B9-9BB6781875D4}"/>
              </a:ext>
            </a:extLst>
          </p:cNvPr>
          <p:cNvSpPr txBox="1"/>
          <p:nvPr/>
        </p:nvSpPr>
        <p:spPr>
          <a:xfrm>
            <a:off x="6952170" y="3972042"/>
            <a:ext cx="3299792" cy="646331"/>
          </a:xfrm>
          <a:prstGeom prst="rect">
            <a:avLst/>
          </a:prstGeom>
          <a:noFill/>
        </p:spPr>
        <p:txBody>
          <a:bodyPr wrap="square" rtlCol="0">
            <a:spAutoFit/>
          </a:bodyPr>
          <a:lstStyle/>
          <a:p>
            <a:r>
              <a:rPr lang="en-US" dirty="0"/>
              <a:t>Can be an iterative process with lots of human intervention</a:t>
            </a:r>
          </a:p>
        </p:txBody>
      </p:sp>
    </p:spTree>
    <p:extLst>
      <p:ext uri="{BB962C8B-B14F-4D97-AF65-F5344CB8AC3E}">
        <p14:creationId xmlns:p14="http://schemas.microsoft.com/office/powerpoint/2010/main" val="1319180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2"/>
          <p:cNvSpPr txBox="1">
            <a:spLocks noGrp="1"/>
          </p:cNvSpPr>
          <p:nvPr>
            <p:ph type="title"/>
          </p:nvPr>
        </p:nvSpPr>
        <p:spPr>
          <a:xfrm>
            <a:off x="0" y="1"/>
            <a:ext cx="12192000" cy="9391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Pre-processing – Cleanup the data</a:t>
            </a:r>
            <a:endParaRPr/>
          </a:p>
        </p:txBody>
      </p:sp>
      <p:sp>
        <p:nvSpPr>
          <p:cNvPr id="177" name="Google Shape;177;p12"/>
          <p:cNvSpPr txBox="1"/>
          <p:nvPr/>
        </p:nvSpPr>
        <p:spPr>
          <a:xfrm>
            <a:off x="-1" y="2623169"/>
            <a:ext cx="12192000" cy="3231614"/>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Prepare Directories </a:t>
            </a: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ls EDR/*.IMG | cut -d"/" -f2 | cut -d"." -f1 &gt;! </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mkdir</a:t>
            </a:r>
            <a:r>
              <a:rPr lang="en-US" sz="1200" dirty="0">
                <a:latin typeface="Courier New" panose="02070309020205020404" pitchFamily="49" charset="0"/>
                <a:cs typeface="Courier New" panose="02070309020205020404" pitchFamily="49" charset="0"/>
              </a:rPr>
              <a:t> Lev0</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mkdir</a:t>
            </a:r>
            <a:r>
              <a:rPr lang="en-US" sz="1200" dirty="0">
                <a:latin typeface="Courier New" panose="02070309020205020404" pitchFamily="49" charset="0"/>
                <a:cs typeface="Courier New" panose="02070309020205020404" pitchFamily="49" charset="0"/>
              </a:rPr>
              <a:t> Lev1</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mkdir</a:t>
            </a:r>
            <a:r>
              <a:rPr lang="en-US" sz="1200" dirty="0">
                <a:latin typeface="Courier New" panose="02070309020205020404" pitchFamily="49" charset="0"/>
                <a:cs typeface="Courier New" panose="02070309020205020404" pitchFamily="49" charset="0"/>
              </a:rPr>
              <a:t> Lev2</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Create level 0 cubes and add spice data to them</a:t>
            </a: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mdis2isis from=EDR/\$1.IMG to=Lev0/\$1.lev0.cub -batch=</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spiceinit</a:t>
            </a:r>
            <a:r>
              <a:rPr lang="en-US" sz="1200" dirty="0">
                <a:latin typeface="Courier New" panose="02070309020205020404" pitchFamily="49" charset="0"/>
                <a:cs typeface="Courier New" panose="02070309020205020404" pitchFamily="49" charset="0"/>
              </a:rPr>
              <a:t> from=Lev0/\$1.lev0.cub -batch=</a:t>
            </a:r>
            <a:r>
              <a:rPr lang="en-US" sz="1200" dirty="0" err="1">
                <a:latin typeface="Courier New" panose="02070309020205020404" pitchFamily="49" charset="0"/>
                <a:cs typeface="Courier New" panose="02070309020205020404" pitchFamily="49" charset="0"/>
              </a:rPr>
              <a:t>names.lis</a:t>
            </a:r>
            <a:r>
              <a:rPr lang="en-US" sz="1200" dirty="0">
                <a:latin typeface="Courier New" panose="02070309020205020404" pitchFamily="49" charset="0"/>
                <a:cs typeface="Courier New" panose="02070309020205020404" pitchFamily="49" charset="0"/>
              </a:rPr>
              <a:t> web=yes </a:t>
            </a:r>
            <a:r>
              <a:rPr lang="en-US" sz="1200" dirty="0" err="1">
                <a:latin typeface="Courier New" panose="02070309020205020404" pitchFamily="49" charset="0"/>
                <a:cs typeface="Courier New" panose="02070309020205020404" pitchFamily="49" charset="0"/>
              </a:rPr>
              <a:t>url</a:t>
            </a:r>
            <a:r>
              <a:rPr lang="en-US" sz="1200" dirty="0">
                <a:latin typeface="Courier New" panose="02070309020205020404" pitchFamily="49" charset="0"/>
                <a:cs typeface="Courier New" panose="02070309020205020404" pitchFamily="49" charset="0"/>
              </a:rPr>
              <a:t>=https://</a:t>
            </a:r>
            <a:r>
              <a:rPr lang="en-US" sz="1200" dirty="0" err="1">
                <a:latin typeface="Courier New" panose="02070309020205020404" pitchFamily="49" charset="0"/>
                <a:cs typeface="Courier New" panose="02070309020205020404" pitchFamily="49" charset="0"/>
              </a:rPr>
              <a:t>astrogeology.usgs.gov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apis</a:t>
            </a:r>
            <a:r>
              <a:rPr lang="en-US" sz="1200" dirty="0">
                <a:latin typeface="Courier New" panose="02070309020205020404" pitchFamily="49" charset="0"/>
                <a:cs typeface="Courier New" panose="02070309020205020404" pitchFamily="49" charset="0"/>
              </a:rPr>
              <a:t>/ale/v0.9.1/</a:t>
            </a:r>
            <a:r>
              <a:rPr lang="en-US" sz="1200" dirty="0" err="1">
                <a:latin typeface="Courier New" panose="02070309020205020404" pitchFamily="49" charset="0"/>
                <a:cs typeface="Courier New" panose="02070309020205020404" pitchFamily="49" charset="0"/>
              </a:rPr>
              <a:t>spiceserver</a:t>
            </a:r>
            <a:r>
              <a:rPr lang="en-US" sz="1200" dirty="0">
                <a:latin typeface="Courier New" panose="02070309020205020404" pitchFamily="49" charset="0"/>
                <a:cs typeface="Courier New" panose="02070309020205020404" pitchFamily="49" charset="0"/>
              </a:rPr>
              <a:t>/</a:t>
            </a: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 Calibrate images and add footprint info</a:t>
            </a: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mdiscal</a:t>
            </a:r>
            <a:r>
              <a:rPr lang="en-US" sz="1200" dirty="0">
                <a:latin typeface="Courier New" panose="02070309020205020404" pitchFamily="49" charset="0"/>
                <a:cs typeface="Courier New" panose="02070309020205020404" pitchFamily="49" charset="0"/>
              </a:rPr>
              <a:t> from=Lev0/\$1.lev0.cub to=Lev1/\$1.lev1.cub -batch=</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camstats</a:t>
            </a:r>
            <a:r>
              <a:rPr lang="en-US" sz="1200" dirty="0">
                <a:latin typeface="Courier New" panose="02070309020205020404" pitchFamily="49" charset="0"/>
                <a:cs typeface="Courier New" panose="02070309020205020404" pitchFamily="49" charset="0"/>
              </a:rPr>
              <a:t> from=Lev1/\$1.lev1.cub attach=true </a:t>
            </a:r>
            <a:r>
              <a:rPr lang="en-US" sz="1200" dirty="0" err="1">
                <a:latin typeface="Courier New" panose="02070309020205020404" pitchFamily="49" charset="0"/>
                <a:cs typeface="Courier New" panose="02070309020205020404" pitchFamily="49" charset="0"/>
              </a:rPr>
              <a:t>linc</a:t>
            </a:r>
            <a:r>
              <a:rPr lang="en-US" sz="1200" dirty="0">
                <a:latin typeface="Courier New" panose="02070309020205020404" pitchFamily="49" charset="0"/>
                <a:cs typeface="Courier New" panose="02070309020205020404" pitchFamily="49" charset="0"/>
              </a:rPr>
              <a:t>=10 </a:t>
            </a:r>
            <a:r>
              <a:rPr lang="en-US" sz="1200" dirty="0" err="1">
                <a:latin typeface="Courier New" panose="02070309020205020404" pitchFamily="49" charset="0"/>
                <a:cs typeface="Courier New" panose="02070309020205020404" pitchFamily="49" charset="0"/>
              </a:rPr>
              <a:t>sinc</a:t>
            </a:r>
            <a:r>
              <a:rPr lang="en-US" sz="1200" dirty="0">
                <a:latin typeface="Courier New" panose="02070309020205020404" pitchFamily="49" charset="0"/>
                <a:cs typeface="Courier New" panose="02070309020205020404" pitchFamily="49" charset="0"/>
              </a:rPr>
              <a:t>=10 -batch=</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err="1">
                <a:latin typeface="Courier New" panose="02070309020205020404" pitchFamily="49" charset="0"/>
                <a:cs typeface="Courier New" panose="02070309020205020404" pitchFamily="49" charset="0"/>
              </a:rPr>
              <a:t>footprintinit</a:t>
            </a:r>
            <a:r>
              <a:rPr lang="en-US" sz="1200" dirty="0">
                <a:latin typeface="Courier New" panose="02070309020205020404" pitchFamily="49" charset="0"/>
                <a:cs typeface="Courier New" panose="02070309020205020404" pitchFamily="49" charset="0"/>
              </a:rPr>
              <a:t> from=Lev1/\$1.lev1.cub  </a:t>
            </a:r>
            <a:r>
              <a:rPr lang="en-US" sz="1200" dirty="0" err="1">
                <a:latin typeface="Courier New" panose="02070309020205020404" pitchFamily="49" charset="0"/>
                <a:cs typeface="Courier New" panose="02070309020205020404" pitchFamily="49" charset="0"/>
              </a:rPr>
              <a:t>linc</a:t>
            </a:r>
            <a:r>
              <a:rPr lang="en-US" sz="1200" dirty="0">
                <a:latin typeface="Courier New" panose="02070309020205020404" pitchFamily="49" charset="0"/>
                <a:cs typeface="Courier New" panose="02070309020205020404" pitchFamily="49" charset="0"/>
              </a:rPr>
              <a:t>=10 </a:t>
            </a:r>
            <a:r>
              <a:rPr lang="en-US" sz="1200" dirty="0" err="1">
                <a:latin typeface="Courier New" panose="02070309020205020404" pitchFamily="49" charset="0"/>
                <a:cs typeface="Courier New" panose="02070309020205020404" pitchFamily="49" charset="0"/>
              </a:rPr>
              <a:t>sinc</a:t>
            </a:r>
            <a:r>
              <a:rPr lang="en-US" sz="1200" dirty="0">
                <a:latin typeface="Courier New" panose="02070309020205020404" pitchFamily="49" charset="0"/>
                <a:cs typeface="Courier New" panose="02070309020205020404" pitchFamily="49" charset="0"/>
              </a:rPr>
              <a:t>=10 </a:t>
            </a:r>
            <a:r>
              <a:rPr lang="en-US" sz="1200" dirty="0" err="1">
                <a:latin typeface="Courier New" panose="02070309020205020404" pitchFamily="49" charset="0"/>
                <a:cs typeface="Courier New" panose="02070309020205020404" pitchFamily="49" charset="0"/>
              </a:rPr>
              <a:t>maxemission</a:t>
            </a:r>
            <a:r>
              <a:rPr lang="en-US" sz="1200" dirty="0">
                <a:latin typeface="Courier New" panose="02070309020205020404" pitchFamily="49" charset="0"/>
                <a:cs typeface="Courier New" panose="02070309020205020404" pitchFamily="49" charset="0"/>
              </a:rPr>
              <a:t>=89 </a:t>
            </a:r>
            <a:r>
              <a:rPr lang="en-US" sz="1200" dirty="0" err="1">
                <a:latin typeface="Courier New" panose="02070309020205020404" pitchFamily="49" charset="0"/>
                <a:cs typeface="Courier New" panose="02070309020205020404" pitchFamily="49" charset="0"/>
              </a:rPr>
              <a:t>maxincidence</a:t>
            </a:r>
            <a:r>
              <a:rPr lang="en-US" sz="1200" dirty="0">
                <a:latin typeface="Courier New" panose="02070309020205020404" pitchFamily="49" charset="0"/>
                <a:cs typeface="Courier New" panose="02070309020205020404" pitchFamily="49" charset="0"/>
              </a:rPr>
              <a:t>=89 </a:t>
            </a:r>
            <a:r>
              <a:rPr lang="en-US" sz="1200" dirty="0" err="1">
                <a:latin typeface="Courier New" panose="02070309020205020404" pitchFamily="49" charset="0"/>
                <a:cs typeface="Courier New" panose="02070309020205020404" pitchFamily="49" charset="0"/>
              </a:rPr>
              <a:t>increaseprecision</a:t>
            </a:r>
            <a:r>
              <a:rPr lang="en-US" sz="1200" dirty="0">
                <a:latin typeface="Courier New" panose="02070309020205020404" pitchFamily="49" charset="0"/>
                <a:cs typeface="Courier New" panose="02070309020205020404" pitchFamily="49" charset="0"/>
              </a:rPr>
              <a:t>=true -batch=</a:t>
            </a:r>
            <a:r>
              <a:rPr lang="en-US" sz="1200" dirty="0" err="1">
                <a:latin typeface="Courier New" panose="02070309020205020404" pitchFamily="49" charset="0"/>
                <a:cs typeface="Courier New" panose="02070309020205020404" pitchFamily="49" charset="0"/>
              </a:rPr>
              <a:t>names.lis</a:t>
            </a:r>
            <a:endParaRPr lang="en-US" sz="1200" dirty="0">
              <a:latin typeface="Courier New" panose="02070309020205020404" pitchFamily="49" charset="0"/>
              <a:cs typeface="Courier New" panose="02070309020205020404" pitchFamily="49" charset="0"/>
            </a:endParaRPr>
          </a:p>
          <a:p>
            <a:pPr marL="0" marR="0" lvl="0" indent="0" algn="l" rtl="0">
              <a:spcBef>
                <a:spcPts val="0"/>
              </a:spcBef>
              <a:spcAft>
                <a:spcPts val="0"/>
              </a:spcAft>
              <a:buNone/>
            </a:pPr>
            <a:r>
              <a:rPr lang="en-US" sz="1200" dirty="0">
                <a:latin typeface="Courier New" panose="02070309020205020404" pitchFamily="49" charset="0"/>
                <a:cs typeface="Courier New" panose="02070309020205020404" pitchFamily="49" charset="0"/>
              </a:rPr>
              <a:t>ls Lev1/*.cub &gt;! lev1.lis</a:t>
            </a:r>
          </a:p>
        </p:txBody>
      </p:sp>
      <p:sp>
        <p:nvSpPr>
          <p:cNvPr id="178" name="Google Shape;178;p12"/>
          <p:cNvSpPr txBox="1"/>
          <p:nvPr/>
        </p:nvSpPr>
        <p:spPr>
          <a:xfrm>
            <a:off x="-1" y="1053549"/>
            <a:ext cx="12192001" cy="156962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Font typeface="Arial" panose="020B0604020202020204" pitchFamily="34" charset="0"/>
              <a:buChar char="•"/>
            </a:pPr>
            <a:r>
              <a:rPr lang="en-US" sz="2400" dirty="0">
                <a:solidFill>
                  <a:schemeClr val="dk1"/>
                </a:solidFill>
                <a:latin typeface="Calibri"/>
                <a:ea typeface="Calibri"/>
                <a:cs typeface="Calibri"/>
                <a:sym typeface="Calibri"/>
              </a:rPr>
              <a:t>Import the PDS files into the USGS ISIS software (bundled with ASP)</a:t>
            </a:r>
            <a:endParaRPr dirty="0"/>
          </a:p>
          <a:p>
            <a:pPr marL="342900" marR="0" lvl="0" indent="-342900" algn="l" rtl="0">
              <a:spcBef>
                <a:spcPts val="0"/>
              </a:spcBef>
              <a:spcAft>
                <a:spcPts val="0"/>
              </a:spcAft>
              <a:buFont typeface="Arial" panose="020B0604020202020204" pitchFamily="34" charset="0"/>
              <a:buChar char="•"/>
            </a:pPr>
            <a:r>
              <a:rPr lang="en-US" sz="2400" dirty="0">
                <a:solidFill>
                  <a:schemeClr val="dk1"/>
                </a:solidFill>
                <a:latin typeface="Calibri"/>
                <a:ea typeface="Calibri"/>
                <a:cs typeface="Calibri"/>
                <a:sym typeface="Calibri"/>
              </a:rPr>
              <a:t>Add the SPICE info on spacecraft pointing and position (note we use the USGS SPICE web service – the URL changed recently and may change again in future ISIS releases)</a:t>
            </a:r>
            <a:endParaRPr dirty="0"/>
          </a:p>
          <a:p>
            <a:pPr marL="342900" marR="0" lvl="0" indent="-342900" algn="l" rtl="0">
              <a:spcBef>
                <a:spcPts val="0"/>
              </a:spcBef>
              <a:spcAft>
                <a:spcPts val="0"/>
              </a:spcAft>
              <a:buFont typeface="Arial" panose="020B0604020202020204" pitchFamily="34" charset="0"/>
              <a:buChar char="•"/>
            </a:pPr>
            <a:r>
              <a:rPr lang="en-US" sz="2400" dirty="0">
                <a:solidFill>
                  <a:schemeClr val="dk1"/>
                </a:solidFill>
                <a:latin typeface="Calibri"/>
                <a:ea typeface="Calibri"/>
                <a:cs typeface="Calibri"/>
                <a:sym typeface="Calibri"/>
              </a:rPr>
              <a:t>Calibrate the images</a:t>
            </a:r>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solidFill>
          <a:schemeClr val="accent1"/>
        </a:solidFill>
        <a:ln w="1587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3239</TotalTime>
  <Words>6532</Words>
  <Application>Microsoft Macintosh PowerPoint</Application>
  <PresentationFormat>Widescreen</PresentationFormat>
  <Paragraphs>996</Paragraphs>
  <Slides>43</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43</vt:i4>
      </vt:variant>
    </vt:vector>
  </HeadingPairs>
  <TitlesOfParts>
    <vt:vector size="55" baseType="lpstr">
      <vt:lpstr>Arial</vt:lpstr>
      <vt:lpstr>Arial Narrow</vt:lpstr>
      <vt:lpstr>Calibri</vt:lpstr>
      <vt:lpstr>Calibri Light</vt:lpstr>
      <vt:lpstr>Courier</vt:lpstr>
      <vt:lpstr>Courier New</vt:lpstr>
      <vt:lpstr>Helvetica Neue</vt:lpstr>
      <vt:lpstr>Times</vt:lpstr>
      <vt:lpstr>Verdana</vt:lpstr>
      <vt:lpstr>Wingdings</vt:lpstr>
      <vt:lpstr>Office Theme</vt:lpstr>
      <vt:lpstr>Blank Presentation</vt:lpstr>
      <vt:lpstr>PowerPoint Presentation</vt:lpstr>
      <vt:lpstr>PowerPoint Presentation</vt:lpstr>
      <vt:lpstr>ISIS Photogrammetry can be complicated – we’ll keep it simple  A more detailed USGS presentation is appended at the end of this file.  </vt:lpstr>
      <vt:lpstr>PowerPoint Presentation</vt:lpstr>
      <vt:lpstr>PowerPoint Presentation</vt:lpstr>
      <vt:lpstr>PowerPoint Presentation</vt:lpstr>
      <vt:lpstr>PowerPoint Presentation</vt:lpstr>
      <vt:lpstr>PowerPoint Presentation</vt:lpstr>
      <vt:lpstr>Pre-processing – Cleanup the data</vt:lpstr>
      <vt:lpstr>PowerPoint Presentation</vt:lpstr>
      <vt:lpstr>PowerPoint Presentation</vt:lpstr>
      <vt:lpstr>Pre-processing – Bundle Adjust</vt:lpstr>
      <vt:lpstr>PowerPoint Presentation</vt:lpstr>
      <vt:lpstr>Pre-processing – Check the Control network with Qnet</vt:lpstr>
      <vt:lpstr>Pre-processing – pointreg</vt:lpstr>
      <vt:lpstr>Jigsaw  !!</vt:lpstr>
      <vt:lpstr>Map project the new cubes!</vt:lpstr>
      <vt:lpstr>PowerPoint Presentation</vt:lpstr>
      <vt:lpstr>ISIS Photogrammetric Control Processes</vt:lpstr>
      <vt:lpstr>PowerPoint Presentation</vt:lpstr>
      <vt:lpstr>PowerPoint Presentation</vt:lpstr>
      <vt:lpstr>Initiating a control network involves a choice of two paths</vt:lpstr>
      <vt:lpstr>Initiating a control network involves a choice of two paths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Byrne, Shane - (sbyrne)</dc:creator>
  <cp:lastModifiedBy>Byrne, Shane - (sbyrne)</cp:lastModifiedBy>
  <cp:revision>58</cp:revision>
  <dcterms:created xsi:type="dcterms:W3CDTF">2021-02-25T22:31:36Z</dcterms:created>
  <dcterms:modified xsi:type="dcterms:W3CDTF">2024-10-25T05:34:12Z</dcterms:modified>
</cp:coreProperties>
</file>